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</p:sldIdLst>
  <p:sldSz cx="18288000" cy="10287000"/>
  <p:notesSz cx="6858000" cy="9144000"/>
  <p:embeddedFontLst>
    <p:embeddedFont>
      <p:font typeface="Muli Regular Bold" charset="0"/>
      <p:regular r:id="rId38"/>
    </p:embeddedFont>
    <p:embeddedFont>
      <p:font typeface="Josefin Sans Regular" charset="0"/>
      <p:regular r:id="rId39"/>
    </p:embeddedFont>
    <p:embeddedFont>
      <p:font typeface="Calibri" pitchFamily="34" charset="0"/>
      <p:regular r:id="rId40"/>
      <p:bold r:id="rId41"/>
      <p:italic r:id="rId42"/>
      <p:boldItalic r:id="rId43"/>
    </p:embeddedFont>
    <p:embeddedFont>
      <p:font typeface="Rokkitt Black" charset="0"/>
      <p:regular r:id="rId44"/>
    </p:embeddedFont>
    <p:embeddedFont>
      <p:font typeface="Arimo Bold" charset="0"/>
      <p:regular r:id="rId45"/>
    </p:embeddedFont>
    <p:embeddedFont>
      <p:font typeface="Rokkitt Light Bold" charset="0"/>
      <p:regular r:id="rId46"/>
    </p:embeddedFont>
    <p:embeddedFont>
      <p:font typeface="Arimo" charset="0"/>
      <p:regular r:id="rId47"/>
    </p:embeddedFont>
    <p:embeddedFont>
      <p:font typeface="Josefin Sans Regular Bold" charset="0"/>
      <p:regular r:id="rId48"/>
    </p:embeddedFont>
    <p:embeddedFont>
      <p:font typeface="Muli Black" charset="0"/>
      <p:regular r:id="rId49"/>
    </p:embeddedFont>
    <p:embeddedFont>
      <p:font typeface="Muli Regular" charset="0"/>
      <p:regular r:id="rId5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60" d="100"/>
          <a:sy n="60" d="100"/>
        </p:scale>
        <p:origin x="-360" y="-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5.fntdata"/><Relationship Id="rId47" Type="http://schemas.openxmlformats.org/officeDocument/2006/relationships/font" Target="fonts/font10.fntdata"/><Relationship Id="rId50" Type="http://schemas.openxmlformats.org/officeDocument/2006/relationships/font" Target="fonts/font1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1.fntdata"/><Relationship Id="rId46" Type="http://schemas.openxmlformats.org/officeDocument/2006/relationships/font" Target="fonts/font9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4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3.fntdata"/><Relationship Id="rId45" Type="http://schemas.openxmlformats.org/officeDocument/2006/relationships/font" Target="fonts/font8.fntdata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7.fntdata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6.fntdata"/><Relationship Id="rId48" Type="http://schemas.openxmlformats.org/officeDocument/2006/relationships/font" Target="fonts/font11.fntdata"/><Relationship Id="rId8" Type="http://schemas.openxmlformats.org/officeDocument/2006/relationships/slide" Target="slides/slide7.xml"/><Relationship Id="rId51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13/10/2021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12" Type="http://schemas.openxmlformats.org/officeDocument/2006/relationships/image" Target="../media/image28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11" Type="http://schemas.openxmlformats.org/officeDocument/2006/relationships/image" Target="../media/image27.png"/><Relationship Id="rId5" Type="http://schemas.openxmlformats.org/officeDocument/2006/relationships/image" Target="../media/image21.png"/><Relationship Id="rId10" Type="http://schemas.openxmlformats.org/officeDocument/2006/relationships/image" Target="../media/image26.png"/><Relationship Id="rId4" Type="http://schemas.openxmlformats.org/officeDocument/2006/relationships/image" Target="../media/image20.png"/><Relationship Id="rId9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svg"/><Relationship Id="rId5" Type="http://schemas.openxmlformats.org/officeDocument/2006/relationships/image" Target="../media/image2.png"/><Relationship Id="rId4" Type="http://schemas.openxmlformats.org/officeDocument/2006/relationships/image" Target="../media/image45.sv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7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sv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215150" y="1035703"/>
            <a:ext cx="383769" cy="8229600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30408" y="4082300"/>
            <a:ext cx="1463438" cy="21364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4629508" y="3007339"/>
            <a:ext cx="13191397" cy="464732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9100"/>
              </a:lnSpc>
            </a:pPr>
            <a:r>
              <a:rPr lang="en-US" sz="6500">
                <a:solidFill>
                  <a:srgbClr val="020301"/>
                </a:solidFill>
                <a:latin typeface="Muli Black"/>
              </a:rPr>
              <a:t>BOOTSTRAP</a:t>
            </a:r>
          </a:p>
          <a:p>
            <a:pPr>
              <a:lnSpc>
                <a:spcPts val="9100"/>
              </a:lnSpc>
            </a:pPr>
            <a:r>
              <a:rPr lang="en-US" sz="6500">
                <a:solidFill>
                  <a:srgbClr val="020301"/>
                </a:solidFill>
                <a:latin typeface="Muli Black Bold"/>
              </a:rPr>
              <a:t>HTML, CSS AND JAVASCRIPT FRAMEWORK</a:t>
            </a:r>
          </a:p>
          <a:p>
            <a:pPr algn="l">
              <a:lnSpc>
                <a:spcPts val="9660"/>
              </a:lnSpc>
            </a:pPr>
            <a:endParaRPr lang="en-US" sz="6500">
              <a:solidFill>
                <a:srgbClr val="020301"/>
              </a:solidFill>
              <a:latin typeface="Muli Black Bol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6" name="TextBox 6"/>
          <p:cNvSpPr txBox="1"/>
          <p:nvPr/>
        </p:nvSpPr>
        <p:spPr>
          <a:xfrm>
            <a:off x="5133778" y="486889"/>
            <a:ext cx="9964019" cy="232017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55"/>
              </a:lnSpc>
            </a:pPr>
            <a:r>
              <a:rPr lang="en-US" sz="4050" spc="255">
                <a:solidFill>
                  <a:srgbClr val="020301"/>
                </a:solidFill>
                <a:latin typeface="Josefin Sans Regular Bold"/>
              </a:rPr>
              <a:t>HỌC VIỆN CÔNG NGHỆ BƯU CHÍNH VIỄN THÔNG</a:t>
            </a:r>
          </a:p>
          <a:p>
            <a:pPr algn="ctr">
              <a:lnSpc>
                <a:spcPts val="4455"/>
              </a:lnSpc>
            </a:pPr>
            <a:endParaRPr lang="en-US" sz="4050" spc="255">
              <a:solidFill>
                <a:srgbClr val="020301"/>
              </a:solidFill>
              <a:latin typeface="Josefin Sans Regular Bold"/>
            </a:endParaRPr>
          </a:p>
          <a:p>
            <a:pPr algn="ctr">
              <a:lnSpc>
                <a:spcPts val="4784"/>
              </a:lnSpc>
            </a:pPr>
            <a:r>
              <a:rPr lang="en-US" sz="4349" spc="274">
                <a:solidFill>
                  <a:srgbClr val="020301"/>
                </a:solidFill>
                <a:latin typeface="Bungee Bold"/>
              </a:rPr>
              <a:t>LẬP TRÌNH WEB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5133778" y="7785735"/>
            <a:ext cx="9660376" cy="1472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880"/>
              </a:lnSpc>
            </a:pPr>
            <a:r>
              <a:rPr lang="en-US" sz="4200">
                <a:solidFill>
                  <a:srgbClr val="020301"/>
                </a:solidFill>
                <a:latin typeface="Josefin Sans Regular"/>
              </a:rPr>
              <a:t>Phạm Thị Khánh Linh - B18DCCN333</a:t>
            </a:r>
          </a:p>
          <a:p>
            <a:pPr algn="l">
              <a:lnSpc>
                <a:spcPts val="5880"/>
              </a:lnSpc>
            </a:pPr>
            <a:r>
              <a:rPr lang="en-US" sz="4200">
                <a:solidFill>
                  <a:srgbClr val="020301"/>
                </a:solidFill>
                <a:latin typeface="Josefin Sans Regular"/>
              </a:rPr>
              <a:t>Phạm Thị Huyền Trang - B18DCCN663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01708"/>
            <a:ext cx="13180609" cy="5808939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4833156" y="4558631"/>
            <a:ext cx="11899447" cy="29040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909539" y="6780142"/>
            <a:ext cx="11935912" cy="33051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076637" y="5368290"/>
            <a:ext cx="3852597" cy="5624229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 l="7972" t="562" b="4293"/>
          <a:stretch>
            <a:fillRect/>
          </a:stretch>
        </p:blipFill>
        <p:spPr>
          <a:xfrm>
            <a:off x="576400" y="2531408"/>
            <a:ext cx="16935035" cy="6161253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28700"/>
            <a:ext cx="12074866" cy="3005415"/>
            <a:chOff x="0" y="0"/>
            <a:chExt cx="16099821" cy="4007220"/>
          </a:xfrm>
        </p:grpSpPr>
        <p:sp>
          <p:nvSpPr>
            <p:cNvPr id="6" name="TextBox 6"/>
            <p:cNvSpPr txBox="1"/>
            <p:nvPr/>
          </p:nvSpPr>
          <p:spPr>
            <a:xfrm>
              <a:off x="0" y="57150"/>
              <a:ext cx="16099821" cy="2406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6957"/>
                </a:lnSpc>
              </a:pPr>
              <a:r>
                <a:rPr lang="en-US" sz="6324" spc="221">
                  <a:solidFill>
                    <a:srgbClr val="020301"/>
                  </a:solidFill>
                  <a:latin typeface="Paytone One Bold"/>
                </a:rPr>
                <a:t>BOOTSTRAP GRID SYSTEM.</a:t>
              </a:r>
            </a:p>
            <a:p>
              <a:pPr algn="l">
                <a:lnSpc>
                  <a:spcPts val="6957"/>
                </a:lnSpc>
              </a:pPr>
              <a:endParaRPr lang="en-US" sz="6324" spc="221">
                <a:solidFill>
                  <a:srgbClr val="020301"/>
                </a:solidFill>
                <a:latin typeface="Paytone On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31414"/>
              <a:ext cx="15225317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90"/>
                </a:lnSpc>
              </a:pPr>
              <a:endParaRPr/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28700" y="882586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20301"/>
                </a:solidFill>
                <a:latin typeface="Josefin Sans Regular"/>
              </a:rPr>
              <a:t>Lập trình web- Nhóm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028700" y="2193958"/>
            <a:ext cx="6403286" cy="809304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8003440" y="4441689"/>
            <a:ext cx="9643774" cy="359758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028700" y="1028700"/>
            <a:ext cx="12405380" cy="2683007"/>
            <a:chOff x="0" y="0"/>
            <a:chExt cx="16540506" cy="3577343"/>
          </a:xfrm>
        </p:grpSpPr>
        <p:sp>
          <p:nvSpPr>
            <p:cNvPr id="6" name="TextBox 6"/>
            <p:cNvSpPr txBox="1"/>
            <p:nvPr/>
          </p:nvSpPr>
          <p:spPr>
            <a:xfrm>
              <a:off x="0" y="66675"/>
              <a:ext cx="16540506" cy="2425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039"/>
                </a:lnSpc>
              </a:pPr>
              <a:r>
                <a:rPr lang="en-US" sz="6399" spc="223">
                  <a:solidFill>
                    <a:srgbClr val="FFDB15"/>
                  </a:solidFill>
                  <a:latin typeface="Paytone One Bold"/>
                </a:rPr>
                <a:t>BOOTSTRAP GRID CLASS</a:t>
              </a:r>
            </a:p>
            <a:p>
              <a:pPr algn="l">
                <a:lnSpc>
                  <a:spcPts val="7040"/>
                </a:lnSpc>
              </a:pPr>
              <a:endParaRPr lang="en-US" sz="6399" spc="223">
                <a:solidFill>
                  <a:srgbClr val="FFDB15"/>
                </a:solidFill>
                <a:latin typeface="Paytone On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2673456"/>
              <a:ext cx="13679969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43000" y="4706253"/>
            <a:ext cx="4605767" cy="6723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l="7346" r="1627" b="14693"/>
          <a:stretch>
            <a:fillRect/>
          </a:stretch>
        </p:blipFill>
        <p:spPr>
          <a:xfrm>
            <a:off x="474002" y="3017346"/>
            <a:ext cx="7823087" cy="5708866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t="554" r="5312" b="554"/>
          <a:stretch>
            <a:fillRect/>
          </a:stretch>
        </p:blipFill>
        <p:spPr>
          <a:xfrm>
            <a:off x="8725720" y="3040831"/>
            <a:ext cx="9088278" cy="5685380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84289" y="1007110"/>
            <a:ext cx="1171942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375" spc="107">
                <a:solidFill>
                  <a:srgbClr val="FFDB15"/>
                </a:solidFill>
                <a:latin typeface="Paytone One Bold"/>
              </a:rPr>
              <a:t>BOOTSTRAP CONTAINER</a:t>
            </a:r>
          </a:p>
          <a:p>
            <a:pPr algn="ctr">
              <a:lnSpc>
                <a:spcPts val="6450"/>
              </a:lnSpc>
            </a:pPr>
            <a:endParaRPr lang="en-US" sz="5375" spc="107">
              <a:solidFill>
                <a:srgbClr val="FFDB15"/>
              </a:solidFill>
              <a:latin typeface="Paytone One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459499" y="2508537"/>
            <a:ext cx="8868255" cy="52839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9634625" y="2508537"/>
            <a:ext cx="5917052" cy="5906689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1685405"/>
            <a:ext cx="5172231" cy="54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020301"/>
                </a:solidFill>
                <a:latin typeface="Josefin Sans Regular Bold"/>
              </a:rPr>
              <a:t>Headdings</a:t>
            </a:r>
          </a:p>
        </p:txBody>
      </p:sp>
      <p:grpSp>
        <p:nvGrpSpPr>
          <p:cNvPr id="6" name="Group 6"/>
          <p:cNvGrpSpPr/>
          <p:nvPr/>
        </p:nvGrpSpPr>
        <p:grpSpPr>
          <a:xfrm>
            <a:off x="1014196" y="6236444"/>
            <a:ext cx="5186735" cy="1252154"/>
            <a:chOff x="0" y="0"/>
            <a:chExt cx="6915646" cy="1669538"/>
          </a:xfrm>
        </p:grpSpPr>
        <p:sp>
          <p:nvSpPr>
            <p:cNvPr id="7" name="TextBox 7"/>
            <p:cNvSpPr txBox="1"/>
            <p:nvPr/>
          </p:nvSpPr>
          <p:spPr>
            <a:xfrm>
              <a:off x="0" y="-38100"/>
              <a:ext cx="6915646" cy="89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endParaRPr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962254"/>
              <a:ext cx="6896308" cy="70728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480"/>
                </a:lnSpc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014196" y="449042"/>
            <a:ext cx="15262879" cy="2052492"/>
            <a:chOff x="0" y="0"/>
            <a:chExt cx="20350506" cy="2736656"/>
          </a:xfrm>
        </p:grpSpPr>
        <p:sp>
          <p:nvSpPr>
            <p:cNvPr id="10" name="TextBox 10"/>
            <p:cNvSpPr txBox="1"/>
            <p:nvPr/>
          </p:nvSpPr>
          <p:spPr>
            <a:xfrm>
              <a:off x="0" y="66675"/>
              <a:ext cx="20350506" cy="1233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40"/>
                </a:lnSpc>
              </a:pPr>
              <a:r>
                <a:rPr lang="en-US" sz="6399" spc="223">
                  <a:solidFill>
                    <a:srgbClr val="020301"/>
                  </a:solidFill>
                  <a:latin typeface="Paytone One Bold"/>
                </a:rPr>
                <a:t>BOOTSTRAP TYPOGRAPHY</a:t>
              </a: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0" y="1832769"/>
              <a:ext cx="13679969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endParaRPr/>
            </a:p>
          </p:txBody>
        </p:sp>
      </p:grpSp>
      <p:sp>
        <p:nvSpPr>
          <p:cNvPr id="12" name="TextBox 12"/>
          <p:cNvSpPr txBox="1"/>
          <p:nvPr/>
        </p:nvSpPr>
        <p:spPr>
          <a:xfrm>
            <a:off x="3038869" y="8672909"/>
            <a:ext cx="10693993" cy="111363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020301"/>
                </a:solidFill>
                <a:latin typeface="Josefin Sans Regular"/>
              </a:rPr>
              <a:t>&lt;small&gt; &lt;mark&gt; &lt;abbr &lt;blockquote&gt; &lt;dl&gt; &lt;code&gt; &lt;kbd&gt; &lt;pre&gt;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10007035" y="1685405"/>
            <a:ext cx="5172231" cy="54475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020301"/>
                </a:solidFill>
                <a:latin typeface="Josefin Sans Regular"/>
              </a:rPr>
              <a:t>Display Headdings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15132851" y="3738730"/>
            <a:ext cx="3155149" cy="338915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020301"/>
                </a:solidFill>
                <a:latin typeface="Josefin Sans Regular"/>
              </a:rPr>
              <a:t>.display-1</a:t>
            </a:r>
          </a:p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020301"/>
                </a:solidFill>
                <a:latin typeface="Josefin Sans Regular"/>
              </a:rPr>
              <a:t>.display-2</a:t>
            </a:r>
          </a:p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020301"/>
                </a:solidFill>
                <a:latin typeface="Josefin Sans Regular"/>
              </a:rPr>
              <a:t>.display-3</a:t>
            </a:r>
          </a:p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020301"/>
                </a:solidFill>
                <a:latin typeface="Josefin Sans Regular"/>
              </a:rPr>
              <a:t>.display-4</a:t>
            </a:r>
          </a:p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020301"/>
                </a:solidFill>
                <a:latin typeface="Josefin Sans Regular"/>
              </a:rPr>
              <a:t>.display-5</a:t>
            </a:r>
          </a:p>
          <a:p>
            <a:pPr algn="ctr">
              <a:lnSpc>
                <a:spcPts val="4480"/>
              </a:lnSpc>
            </a:pPr>
            <a:r>
              <a:rPr lang="en-US" sz="3200" spc="96">
                <a:solidFill>
                  <a:srgbClr val="020301"/>
                </a:solidFill>
                <a:latin typeface="Josefin Sans Regular"/>
              </a:rPr>
              <a:t>.display-6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22346" y="3292477"/>
            <a:ext cx="2613974" cy="1237281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2149129" y="3741229"/>
            <a:ext cx="3158378" cy="1259591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884453" y="4087889"/>
            <a:ext cx="2737746" cy="1239385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45362" y="4707581"/>
            <a:ext cx="2516914" cy="1175785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5814174" y="2817667"/>
            <a:ext cx="2188689" cy="1270221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7"/>
          <a:srcRect/>
          <a:stretch>
            <a:fillRect/>
          </a:stretch>
        </p:blipFill>
        <p:spPr>
          <a:xfrm>
            <a:off x="13669648" y="3367264"/>
            <a:ext cx="2366497" cy="1340317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/>
          <a:srcRect/>
          <a:stretch>
            <a:fillRect/>
          </a:stretch>
        </p:blipFill>
        <p:spPr>
          <a:xfrm>
            <a:off x="11758313" y="4046957"/>
            <a:ext cx="2105707" cy="1248516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9"/>
          <a:srcRect/>
          <a:stretch>
            <a:fillRect/>
          </a:stretch>
        </p:blipFill>
        <p:spPr>
          <a:xfrm>
            <a:off x="9662276" y="4671215"/>
            <a:ext cx="2437279" cy="114503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615956" y="6470336"/>
            <a:ext cx="3268497" cy="3000901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1"/>
          <a:srcRect/>
          <a:stretch>
            <a:fillRect/>
          </a:stretch>
        </p:blipFill>
        <p:spPr>
          <a:xfrm>
            <a:off x="7821999" y="6470336"/>
            <a:ext cx="3058916" cy="314159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2"/>
          <a:srcRect/>
          <a:stretch>
            <a:fillRect/>
          </a:stretch>
        </p:blipFill>
        <p:spPr>
          <a:xfrm>
            <a:off x="13358563" y="6089680"/>
            <a:ext cx="3007716" cy="3381556"/>
          </a:xfrm>
          <a:prstGeom prst="rect">
            <a:avLst/>
          </a:prstGeom>
        </p:spPr>
      </p:pic>
      <p:grpSp>
        <p:nvGrpSpPr>
          <p:cNvPr id="14" name="Group 14"/>
          <p:cNvGrpSpPr/>
          <p:nvPr/>
        </p:nvGrpSpPr>
        <p:grpSpPr>
          <a:xfrm>
            <a:off x="1028700" y="1028700"/>
            <a:ext cx="14750237" cy="1788967"/>
            <a:chOff x="0" y="0"/>
            <a:chExt cx="19666983" cy="2385289"/>
          </a:xfrm>
        </p:grpSpPr>
        <p:sp>
          <p:nvSpPr>
            <p:cNvPr id="15" name="TextBox 15"/>
            <p:cNvSpPr txBox="1"/>
            <p:nvPr/>
          </p:nvSpPr>
          <p:spPr>
            <a:xfrm>
              <a:off x="0" y="66675"/>
              <a:ext cx="19666983" cy="123375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40"/>
                </a:lnSpc>
              </a:pPr>
              <a:r>
                <a:rPr lang="en-US" sz="6399" spc="223">
                  <a:solidFill>
                    <a:srgbClr val="FFDB15"/>
                  </a:solidFill>
                  <a:latin typeface="Paytone One Bold"/>
                </a:rPr>
                <a:t>BOOTSTRAP</a:t>
              </a:r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1481402"/>
              <a:ext cx="16265748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spc="151">
                  <a:solidFill>
                    <a:srgbClr val="F3F5F9"/>
                  </a:solidFill>
                  <a:latin typeface="Paytone One Bold"/>
                </a:rPr>
                <a:t>CONTEXTUAL COLOR &amp; BACKGROUND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3744634" y="1035703"/>
            <a:ext cx="257702" cy="8229600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56487" y="4075297"/>
            <a:ext cx="1463438" cy="2136406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5007711" y="2026369"/>
            <a:ext cx="7909719" cy="618159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16872" lvl="1" indent="-408436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20301"/>
                </a:solidFill>
                <a:latin typeface="Muli Regular Bold"/>
              </a:rPr>
              <a:t>text-right</a:t>
            </a:r>
          </a:p>
          <a:p>
            <a:pPr marL="816872" lvl="1" indent="-408436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20301"/>
                </a:solidFill>
                <a:latin typeface="Muli Regular Bold"/>
              </a:rPr>
              <a:t>text-left</a:t>
            </a:r>
          </a:p>
          <a:p>
            <a:pPr marL="816872" lvl="1" indent="-408436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20301"/>
                </a:solidFill>
                <a:latin typeface="Muli Regular Bold"/>
              </a:rPr>
              <a:t>text-center</a:t>
            </a:r>
          </a:p>
          <a:p>
            <a:pPr marL="816872" lvl="1" indent="-408436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20301"/>
                </a:solidFill>
                <a:latin typeface="Muli Regular Bold"/>
              </a:rPr>
              <a:t>text-justify</a:t>
            </a:r>
          </a:p>
          <a:p>
            <a:pPr marL="816872" lvl="1" indent="-408436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20301"/>
                </a:solidFill>
                <a:latin typeface="Muli Regular Bold"/>
              </a:rPr>
              <a:t>text-lowercase</a:t>
            </a:r>
          </a:p>
          <a:p>
            <a:pPr marL="816872" lvl="1" indent="-408436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20301"/>
                </a:solidFill>
                <a:latin typeface="Muli Regular Bold"/>
              </a:rPr>
              <a:t>text-uppercase</a:t>
            </a:r>
          </a:p>
          <a:p>
            <a:pPr marL="816872" lvl="1" indent="-408436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20301"/>
                </a:solidFill>
                <a:latin typeface="Muli Regular Bold"/>
              </a:rPr>
              <a:t>text-capitalize</a:t>
            </a:r>
          </a:p>
          <a:p>
            <a:pPr marL="816872" lvl="1" indent="-408436">
              <a:lnSpc>
                <a:spcPts val="5296"/>
              </a:lnSpc>
              <a:buFont typeface="Arial"/>
              <a:buChar char="•"/>
            </a:pPr>
            <a:r>
              <a:rPr lang="en-US" sz="3783">
                <a:solidFill>
                  <a:srgbClr val="020301"/>
                </a:solidFill>
                <a:latin typeface="Muli Regular Bold"/>
              </a:rPr>
              <a:t>initialism</a:t>
            </a:r>
          </a:p>
          <a:p>
            <a:pPr>
              <a:lnSpc>
                <a:spcPts val="5296"/>
              </a:lnSpc>
            </a:pPr>
            <a:endParaRPr lang="en-US" sz="3783">
              <a:solidFill>
                <a:srgbClr val="020301"/>
              </a:solidFill>
              <a:latin typeface="Muli Regular Bold"/>
            </a:endParaRPr>
          </a:p>
          <a:p>
            <a:pPr algn="l">
              <a:lnSpc>
                <a:spcPts val="1018"/>
              </a:lnSpc>
            </a:pPr>
            <a:endParaRPr lang="en-US" sz="3783">
              <a:solidFill>
                <a:srgbClr val="020301"/>
              </a:solidFill>
              <a:latin typeface="Muli Regular Bold"/>
            </a:endParaRPr>
          </a:p>
        </p:txBody>
      </p:sp>
      <p:sp>
        <p:nvSpPr>
          <p:cNvPr id="5" name="AutoShape 5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43000" y="4706253"/>
            <a:ext cx="4605767" cy="6723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824452" y="3079655"/>
            <a:ext cx="3978641" cy="370519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186342" y="3079655"/>
            <a:ext cx="4369160" cy="376750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2843469" y="3079655"/>
            <a:ext cx="4320485" cy="3889921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84289" y="1007110"/>
            <a:ext cx="1171942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375" spc="107">
                <a:solidFill>
                  <a:srgbClr val="FFDB15"/>
                </a:solidFill>
                <a:latin typeface="Paytone One Bold"/>
              </a:rPr>
              <a:t>Image Shapes</a:t>
            </a:r>
          </a:p>
          <a:p>
            <a:pPr algn="ctr">
              <a:lnSpc>
                <a:spcPts val="6450"/>
              </a:lnSpc>
            </a:pPr>
            <a:endParaRPr lang="en-US" sz="5375" spc="107">
              <a:solidFill>
                <a:srgbClr val="FFDB15"/>
              </a:solidFill>
              <a:latin typeface="Paytone One Bold"/>
            </a:endParaRPr>
          </a:p>
        </p:txBody>
      </p:sp>
      <p:grpSp>
        <p:nvGrpSpPr>
          <p:cNvPr id="7" name="Group 7"/>
          <p:cNvGrpSpPr/>
          <p:nvPr/>
        </p:nvGrpSpPr>
        <p:grpSpPr>
          <a:xfrm>
            <a:off x="6150677" y="6377122"/>
            <a:ext cx="4558085" cy="2378075"/>
            <a:chOff x="0" y="0"/>
            <a:chExt cx="6077446" cy="3170767"/>
          </a:xfrm>
        </p:grpSpPr>
        <p:sp>
          <p:nvSpPr>
            <p:cNvPr id="8" name="TextBox 8"/>
            <p:cNvSpPr txBox="1"/>
            <p:nvPr/>
          </p:nvSpPr>
          <p:spPr>
            <a:xfrm>
              <a:off x="0" y="-38100"/>
              <a:ext cx="6077446" cy="204881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032"/>
                </a:lnSpc>
              </a:pPr>
              <a:endParaRPr/>
            </a:p>
            <a:p>
              <a:pPr algn="ctr">
                <a:lnSpc>
                  <a:spcPts val="4032"/>
                </a:lnSpc>
              </a:pPr>
              <a:endParaRPr/>
            </a:p>
            <a:p>
              <a:pPr algn="ctr">
                <a:lnSpc>
                  <a:spcPts val="4032"/>
                </a:lnSpc>
              </a:pPr>
              <a:endParaRPr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426728" y="2587837"/>
              <a:ext cx="5215398" cy="1192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FFDB15"/>
                  </a:solidFill>
                  <a:latin typeface="Josefin Sans Regular"/>
                </a:rPr>
                <a:t>.rounded-circle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FFDB15"/>
                  </a:solidFill>
                  <a:latin typeface="Josefin Sans Regular"/>
                </a:rPr>
                <a:t>class</a:t>
              </a:r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2420325" y="8248467"/>
            <a:ext cx="3911548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.img-thumbnail</a:t>
            </a:r>
          </a:p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class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831915" y="8248467"/>
            <a:ext cx="3911548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.rounded</a:t>
            </a:r>
          </a:p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43000" y="4706253"/>
            <a:ext cx="4605767" cy="6723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86864" y="2339595"/>
            <a:ext cx="12514271" cy="2803905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t="300" b="300"/>
          <a:stretch>
            <a:fillRect/>
          </a:stretch>
        </p:blipFill>
        <p:spPr>
          <a:xfrm>
            <a:off x="2886864" y="5590382"/>
            <a:ext cx="12514271" cy="2938692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3284289" y="1007110"/>
            <a:ext cx="1171942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375" spc="107">
                <a:solidFill>
                  <a:srgbClr val="FFDB15"/>
                </a:solidFill>
                <a:latin typeface="Paytone One Bold"/>
              </a:rPr>
              <a:t>Aligning Images</a:t>
            </a:r>
          </a:p>
          <a:p>
            <a:pPr algn="ctr">
              <a:lnSpc>
                <a:spcPts val="6450"/>
              </a:lnSpc>
            </a:pPr>
            <a:endParaRPr lang="en-US" sz="5375" spc="107">
              <a:solidFill>
                <a:srgbClr val="FFDB15"/>
              </a:solidFill>
              <a:latin typeface="Paytone One Bold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188226" y="8677881"/>
            <a:ext cx="3911548" cy="13754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.mx-auto (margin:auto) </a:t>
            </a:r>
          </a:p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và</a:t>
            </a:r>
          </a:p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 .d-block (display:block)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14552947" y="3483895"/>
            <a:ext cx="3911548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.float-end </a:t>
            </a:r>
          </a:p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class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-448781" y="3483895"/>
            <a:ext cx="3911548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.float-start</a:t>
            </a:r>
          </a:p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class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94749" y="6629664"/>
            <a:ext cx="2952389" cy="431005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18053290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4" name="AutoShape 4"/>
          <p:cNvSpPr/>
          <p:nvPr/>
        </p:nvSpPr>
        <p:spPr>
          <a:xfrm>
            <a:off x="1356476" y="297508"/>
            <a:ext cx="181391" cy="2498105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904798" y="2302966"/>
            <a:ext cx="12972984" cy="4488686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391901" y="6904414"/>
            <a:ext cx="12512219" cy="1880278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1904798" y="254646"/>
            <a:ext cx="10716093" cy="2834594"/>
            <a:chOff x="0" y="-57149"/>
            <a:chExt cx="14288124" cy="3779460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49"/>
              <a:ext cx="14288124" cy="259900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37"/>
                </a:lnSpc>
              </a:pPr>
              <a:r>
                <a:rPr lang="en-US" sz="5874" spc="205" dirty="0">
                  <a:solidFill>
                    <a:srgbClr val="020301"/>
                  </a:solidFill>
                  <a:latin typeface="Paytone One Bold"/>
                </a:rPr>
                <a:t>BOOTSTRAP </a:t>
              </a:r>
            </a:p>
            <a:p>
              <a:pPr algn="l">
                <a:lnSpc>
                  <a:spcPts val="7637"/>
                </a:lnSpc>
              </a:pPr>
              <a:r>
                <a:rPr lang="en-US" sz="6000" spc="42" dirty="0">
                  <a:solidFill>
                    <a:srgbClr val="020301"/>
                  </a:solidFill>
                  <a:latin typeface="Arimo Bold"/>
                </a:rPr>
                <a:t>JUMBOTRON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821246"/>
              <a:ext cx="13330333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endParaRPr/>
            </a:p>
          </p:txBody>
        </p:sp>
      </p:grpSp>
      <p:sp>
        <p:nvSpPr>
          <p:cNvPr id="10" name="TextBox 10"/>
          <p:cNvSpPr txBox="1"/>
          <p:nvPr/>
        </p:nvSpPr>
        <p:spPr>
          <a:xfrm>
            <a:off x="10648011" y="8936355"/>
            <a:ext cx="6661716" cy="3219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2520"/>
              </a:lnSpc>
            </a:pPr>
            <a:r>
              <a:rPr lang="en-US" sz="1800">
                <a:solidFill>
                  <a:srgbClr val="020301"/>
                </a:solidFill>
                <a:latin typeface="Josefin Sans Regular"/>
              </a:rPr>
              <a:t>Lập trình web - Nhóm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3284289" y="1024618"/>
            <a:ext cx="11719423" cy="8237763"/>
            <a:chOff x="0" y="0"/>
            <a:chExt cx="15625897" cy="10983684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3"/>
                </a:ext>
              </a:extLst>
            </a:blip>
            <a:srcRect/>
            <a:stretch>
              <a:fillRect/>
            </a:stretch>
          </p:blipFill>
          <p:spPr>
            <a:xfrm>
              <a:off x="6718842" y="0"/>
              <a:ext cx="2188214" cy="3194473"/>
            </a:xfrm>
            <a:prstGeom prst="rect">
              <a:avLst/>
            </a:prstGeom>
          </p:spPr>
        </p:pic>
        <p:sp>
          <p:nvSpPr>
            <p:cNvPr id="4" name="TextBox 4"/>
            <p:cNvSpPr txBox="1"/>
            <p:nvPr/>
          </p:nvSpPr>
          <p:spPr>
            <a:xfrm>
              <a:off x="972964" y="4362054"/>
              <a:ext cx="13679969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460"/>
                </a:lnSpc>
              </a:pPr>
              <a:r>
                <a:rPr lang="en-US" sz="4200" spc="151">
                  <a:solidFill>
                    <a:srgbClr val="F3F5F9"/>
                  </a:solidFill>
                  <a:latin typeface="Paytone One Bold"/>
                </a:rPr>
                <a:t>MỤC LỤC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6304237"/>
              <a:ext cx="15625897" cy="30129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830"/>
                </a:lnSpc>
              </a:pPr>
              <a:r>
                <a:rPr lang="en-US" sz="5300" spc="106">
                  <a:solidFill>
                    <a:srgbClr val="FFDB15"/>
                  </a:solidFill>
                  <a:latin typeface="Paytone One Bold"/>
                </a:rPr>
                <a:t>Giới thiệu về boostrap</a:t>
              </a:r>
            </a:p>
            <a:p>
              <a:pPr algn="ctr">
                <a:lnSpc>
                  <a:spcPts val="5830"/>
                </a:lnSpc>
              </a:pPr>
              <a:r>
                <a:rPr lang="en-US" sz="5300" spc="106">
                  <a:solidFill>
                    <a:srgbClr val="FFDB15"/>
                  </a:solidFill>
                  <a:latin typeface="Paytone One Bold"/>
                </a:rPr>
                <a:t>Tính năng của Bootstrap</a:t>
              </a:r>
            </a:p>
            <a:p>
              <a:pPr algn="ctr">
                <a:lnSpc>
                  <a:spcPts val="5830"/>
                </a:lnSpc>
              </a:pPr>
              <a:r>
                <a:rPr lang="en-US" sz="5300" spc="106">
                  <a:solidFill>
                    <a:srgbClr val="FFDB15"/>
                  </a:solidFill>
                  <a:latin typeface="Paytone One Bold"/>
                </a:rPr>
                <a:t>Hướng dẫn sử dụng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2107225" y="10092945"/>
              <a:ext cx="11411446" cy="89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27743" y="5143500"/>
            <a:ext cx="11808976" cy="4849682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650497" y="448789"/>
            <a:ext cx="12405380" cy="5639694"/>
            <a:chOff x="0" y="0"/>
            <a:chExt cx="16540506" cy="7519593"/>
          </a:xfrm>
        </p:grpSpPr>
        <p:sp>
          <p:nvSpPr>
            <p:cNvPr id="4" name="TextBox 4"/>
            <p:cNvSpPr txBox="1"/>
            <p:nvPr/>
          </p:nvSpPr>
          <p:spPr>
            <a:xfrm>
              <a:off x="0" y="1623977"/>
              <a:ext cx="16540506" cy="2611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09"/>
                </a:lnSpc>
              </a:pPr>
              <a:r>
                <a:rPr lang="en-US" sz="5649" spc="197">
                  <a:solidFill>
                    <a:srgbClr val="FFDB15"/>
                  </a:solidFill>
                  <a:latin typeface="Paytone One Bold"/>
                </a:rPr>
                <a:t>BOOTSTRAP WELL</a:t>
              </a:r>
            </a:p>
            <a:p>
              <a:pPr algn="l">
                <a:lnSpc>
                  <a:spcPts val="7909"/>
                </a:lnSpc>
              </a:pPr>
              <a:endParaRPr lang="en-US" sz="5649" spc="197">
                <a:solidFill>
                  <a:srgbClr val="FFDB15"/>
                </a:solidFill>
                <a:latin typeface="Paytone One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13679969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spc="151">
                  <a:solidFill>
                    <a:srgbClr val="F3F5F9"/>
                  </a:solidFill>
                  <a:latin typeface="Paytone One Bold"/>
                </a:rPr>
                <a:t>CÙNG ĐI SÂU HƠN NÈO!!!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823284"/>
              <a:ext cx="11411446" cy="360083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34"/>
                </a:lnSpc>
              </a:pPr>
              <a:r>
                <a:rPr lang="en-US" sz="4200" spc="260">
                  <a:solidFill>
                    <a:srgbClr val="F3F5F9"/>
                  </a:solidFill>
                  <a:latin typeface="Josefin Sans Regular"/>
                </a:rPr>
                <a:t>CÓ 3 MỨC SIZE:</a:t>
              </a:r>
            </a:p>
            <a:p>
              <a:pPr>
                <a:lnSpc>
                  <a:spcPts val="5334"/>
                </a:lnSpc>
              </a:pPr>
              <a:r>
                <a:rPr lang="en-US" sz="4200" spc="260">
                  <a:solidFill>
                    <a:srgbClr val="F3F5F9"/>
                  </a:solidFill>
                  <a:latin typeface="Josefin Sans Regular"/>
                </a:rPr>
                <a:t>- WELL WELL-SM</a:t>
              </a:r>
            </a:p>
            <a:p>
              <a:pPr>
                <a:lnSpc>
                  <a:spcPts val="5334"/>
                </a:lnSpc>
              </a:pPr>
              <a:r>
                <a:rPr lang="en-US" sz="4200" spc="260">
                  <a:solidFill>
                    <a:srgbClr val="F3F5F9"/>
                  </a:solidFill>
                  <a:latin typeface="Josefin Sans Regular"/>
                </a:rPr>
                <a:t>- WELL</a:t>
              </a:r>
            </a:p>
            <a:p>
              <a:pPr algn="l">
                <a:lnSpc>
                  <a:spcPts val="5334"/>
                </a:lnSpc>
              </a:pPr>
              <a:r>
                <a:rPr lang="en-US" sz="4200" spc="260">
                  <a:solidFill>
                    <a:srgbClr val="F3F5F9"/>
                  </a:solidFill>
                  <a:latin typeface="Josefin Sans Regular"/>
                </a:rPr>
                <a:t>- WELL WELL-LG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5053173" y="726138"/>
            <a:ext cx="210021" cy="8229600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279424" y="2805405"/>
            <a:ext cx="2788680" cy="4071066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6467428" y="1690060"/>
            <a:ext cx="11202463" cy="90318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6467428" y="2805405"/>
            <a:ext cx="10872096" cy="382386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6"/>
          <a:srcRect t="16055" b="16055"/>
          <a:stretch>
            <a:fillRect/>
          </a:stretch>
        </p:blipFill>
        <p:spPr>
          <a:xfrm>
            <a:off x="10563214" y="8163513"/>
            <a:ext cx="6776310" cy="1094787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6467428" y="616318"/>
            <a:ext cx="9501398" cy="180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039"/>
              </a:lnSpc>
            </a:pPr>
            <a:r>
              <a:rPr lang="en-US" sz="6399" spc="223">
                <a:solidFill>
                  <a:srgbClr val="020301"/>
                </a:solidFill>
                <a:latin typeface="Paytone One Bold"/>
              </a:rPr>
              <a:t>BOOTSTRAP BUTTON</a:t>
            </a:r>
          </a:p>
          <a:p>
            <a:pPr algn="l">
              <a:lnSpc>
                <a:spcPts val="7040"/>
              </a:lnSpc>
            </a:pPr>
            <a:endParaRPr lang="en-US" sz="6399" spc="223">
              <a:solidFill>
                <a:srgbClr val="020301"/>
              </a:solidFill>
              <a:latin typeface="Paytone One Bold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6467428" y="6828846"/>
            <a:ext cx="7059576" cy="6762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362"/>
              </a:lnSpc>
            </a:pPr>
            <a:r>
              <a:rPr lang="en-US" sz="4125" spc="148">
                <a:solidFill>
                  <a:srgbClr val="020301"/>
                </a:solidFill>
                <a:latin typeface="Paytone One Bold"/>
              </a:rPr>
              <a:t>BUTTON SIZES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737246" y="9182100"/>
            <a:ext cx="6661716" cy="5638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479"/>
              </a:lnSpc>
            </a:pPr>
            <a:r>
              <a:rPr lang="en-US" sz="3199">
                <a:solidFill>
                  <a:srgbClr val="020301"/>
                </a:solidFill>
                <a:latin typeface="Josefin Sans Regular"/>
              </a:rPr>
              <a:t>Lập trình web - Nhóm 6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52132" y="7694612"/>
            <a:ext cx="6661716" cy="259238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20414" lvl="1" indent="-410207">
              <a:lnSpc>
                <a:spcPts val="5319"/>
              </a:lnSpc>
              <a:buFont typeface="Arial"/>
              <a:buChar char="•"/>
            </a:pPr>
            <a:r>
              <a:rPr lang="en-US" sz="2400" dirty="0">
                <a:solidFill>
                  <a:srgbClr val="020301"/>
                </a:solidFill>
                <a:latin typeface="Josefin Sans Regular"/>
              </a:rPr>
              <a:t>.</a:t>
            </a:r>
            <a:r>
              <a:rPr lang="en-US" sz="2400" dirty="0" err="1">
                <a:solidFill>
                  <a:srgbClr val="020301"/>
                </a:solidFill>
                <a:latin typeface="Josefin Sans Regular"/>
              </a:rPr>
              <a:t>btn-lg</a:t>
            </a:r>
            <a:endParaRPr lang="en-US" sz="2400" dirty="0">
              <a:solidFill>
                <a:srgbClr val="020301"/>
              </a:solidFill>
              <a:latin typeface="Josefin Sans Regular"/>
            </a:endParaRPr>
          </a:p>
          <a:p>
            <a:pPr marL="820414" lvl="1" indent="-410207">
              <a:lnSpc>
                <a:spcPts val="5319"/>
              </a:lnSpc>
              <a:buFont typeface="Arial"/>
              <a:buChar char="•"/>
            </a:pPr>
            <a:r>
              <a:rPr lang="en-US" sz="2400" dirty="0">
                <a:solidFill>
                  <a:srgbClr val="020301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020301"/>
                </a:solidFill>
                <a:latin typeface="Arimo"/>
              </a:rPr>
              <a:t>btn-sm</a:t>
            </a:r>
            <a:endParaRPr lang="en-US" sz="2400" dirty="0">
              <a:solidFill>
                <a:srgbClr val="020301"/>
              </a:solidFill>
              <a:latin typeface="Arimo"/>
            </a:endParaRPr>
          </a:p>
          <a:p>
            <a:pPr marL="820414" lvl="1" indent="-410207">
              <a:lnSpc>
                <a:spcPts val="5319"/>
              </a:lnSpc>
              <a:buFont typeface="Arial"/>
              <a:buChar char="•"/>
            </a:pPr>
            <a:r>
              <a:rPr lang="en-US" sz="2400" dirty="0">
                <a:solidFill>
                  <a:srgbClr val="020301"/>
                </a:solidFill>
                <a:latin typeface="Arimo"/>
              </a:rPr>
              <a:t>.</a:t>
            </a:r>
            <a:r>
              <a:rPr lang="en-US" sz="2400" dirty="0" err="1">
                <a:solidFill>
                  <a:srgbClr val="020301"/>
                </a:solidFill>
                <a:latin typeface="Arimo"/>
              </a:rPr>
              <a:t>btn-xs</a:t>
            </a:r>
            <a:endParaRPr lang="en-US" sz="2400" dirty="0">
              <a:solidFill>
                <a:srgbClr val="020301"/>
              </a:solidFill>
              <a:latin typeface="Arimo"/>
            </a:endParaRPr>
          </a:p>
          <a:p>
            <a:pPr algn="l">
              <a:lnSpc>
                <a:spcPts val="4479"/>
              </a:lnSpc>
            </a:pPr>
            <a:endParaRPr lang="en-US" sz="1799" dirty="0">
              <a:solidFill>
                <a:srgbClr val="020301"/>
              </a:solidFill>
              <a:latin typeface="Arimo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rcRect t="53126" b="16974"/>
          <a:stretch>
            <a:fillRect/>
          </a:stretch>
        </p:blipFill>
        <p:spPr>
          <a:xfrm>
            <a:off x="0" y="0"/>
            <a:ext cx="15109105" cy="300970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>
          <a:xfrm>
            <a:off x="13973950" y="-767136"/>
            <a:ext cx="5361800" cy="5361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>
            <a:off x="15602954" y="443296"/>
            <a:ext cx="2103791" cy="3071228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722047" y="3303185"/>
            <a:ext cx="13251903" cy="7997560"/>
            <a:chOff x="0" y="0"/>
            <a:chExt cx="17669204" cy="10663413"/>
          </a:xfrm>
        </p:grpSpPr>
        <p:sp>
          <p:nvSpPr>
            <p:cNvPr id="6" name="TextBox 6"/>
            <p:cNvSpPr txBox="1"/>
            <p:nvPr/>
          </p:nvSpPr>
          <p:spPr>
            <a:xfrm>
              <a:off x="0" y="3227986"/>
              <a:ext cx="17669204" cy="74354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63599" lvl="1" indent="-431800">
                <a:lnSpc>
                  <a:spcPts val="3999"/>
                </a:lnSpc>
                <a:buFont typeface="Arial"/>
                <a:buChar char="•"/>
              </a:pPr>
              <a:r>
                <a:rPr lang="en-US" sz="3999">
                  <a:solidFill>
                    <a:srgbClr val="020301"/>
                  </a:solidFill>
                  <a:latin typeface="Muli Regular"/>
                </a:rPr>
                <a:t>Hỗ trợ 260 glyphicon trong https://glyphicons.com/*</a:t>
              </a:r>
            </a:p>
            <a:p>
              <a:pPr marL="863599" lvl="1" indent="-431800">
                <a:lnSpc>
                  <a:spcPts val="3999"/>
                </a:lnSpc>
                <a:buFont typeface="Arial"/>
                <a:buChar char="•"/>
              </a:pPr>
              <a:r>
                <a:rPr lang="en-US" sz="3999">
                  <a:solidFill>
                    <a:srgbClr val="020301"/>
                  </a:solidFill>
                  <a:latin typeface="Muli Regular"/>
                </a:rPr>
                <a:t>lCó thể sử dụng trong text, button, toolbar,..</a:t>
              </a:r>
            </a:p>
            <a:p>
              <a:pPr>
                <a:lnSpc>
                  <a:spcPts val="3999"/>
                </a:lnSpc>
              </a:pPr>
              <a:endParaRPr lang="en-US" sz="3999">
                <a:solidFill>
                  <a:srgbClr val="020301"/>
                </a:solidFill>
                <a:latin typeface="Muli Regular"/>
              </a:endParaRPr>
            </a:p>
            <a:p>
              <a:pPr>
                <a:lnSpc>
                  <a:spcPts val="3999"/>
                </a:lnSpc>
              </a:pPr>
              <a:endParaRPr lang="en-US" sz="3999">
                <a:solidFill>
                  <a:srgbClr val="020301"/>
                </a:solidFill>
                <a:latin typeface="Muli Regular"/>
              </a:endParaRPr>
            </a:p>
            <a:p>
              <a:pPr>
                <a:lnSpc>
                  <a:spcPts val="3999"/>
                </a:lnSpc>
              </a:pPr>
              <a:endParaRPr lang="en-US" sz="3999">
                <a:solidFill>
                  <a:srgbClr val="020301"/>
                </a:solidFill>
                <a:latin typeface="Muli Regular"/>
              </a:endParaRPr>
            </a:p>
            <a:p>
              <a:pPr>
                <a:lnSpc>
                  <a:spcPts val="3999"/>
                </a:lnSpc>
              </a:pPr>
              <a:r>
                <a:rPr lang="en-US" sz="3999">
                  <a:solidFill>
                    <a:srgbClr val="020301"/>
                  </a:solidFill>
                  <a:latin typeface="Muli Regular"/>
                </a:rPr>
                <a:t>&lt;span class=”glyphicon glyphicon-name”&gt;&lt;/sp&gt;</a:t>
              </a:r>
            </a:p>
            <a:p>
              <a:pPr>
                <a:lnSpc>
                  <a:spcPts val="3999"/>
                </a:lnSpc>
              </a:pPr>
              <a:endParaRPr lang="en-US" sz="3999">
                <a:solidFill>
                  <a:srgbClr val="020301"/>
                </a:solidFill>
                <a:latin typeface="Muli Regular"/>
              </a:endParaRPr>
            </a:p>
            <a:p>
              <a:pPr>
                <a:lnSpc>
                  <a:spcPts val="3999"/>
                </a:lnSpc>
              </a:pPr>
              <a:endParaRPr lang="en-US" sz="3999">
                <a:solidFill>
                  <a:srgbClr val="020301"/>
                </a:solidFill>
                <a:latin typeface="Muli Regular"/>
              </a:endParaRPr>
            </a:p>
            <a:p>
              <a:pPr>
                <a:lnSpc>
                  <a:spcPts val="3999"/>
                </a:lnSpc>
              </a:pPr>
              <a:endParaRPr lang="en-US" sz="3999">
                <a:solidFill>
                  <a:srgbClr val="020301"/>
                </a:solidFill>
                <a:latin typeface="Muli Regular"/>
              </a:endParaRPr>
            </a:p>
            <a:p>
              <a:pPr>
                <a:lnSpc>
                  <a:spcPts val="3999"/>
                </a:lnSpc>
              </a:pPr>
              <a:endParaRPr lang="en-US" sz="3999">
                <a:solidFill>
                  <a:srgbClr val="020301"/>
                </a:solidFill>
                <a:latin typeface="Muli Regular"/>
              </a:endParaRPr>
            </a:p>
            <a:p>
              <a:pPr algn="l">
                <a:lnSpc>
                  <a:spcPts val="3999"/>
                </a:lnSpc>
              </a:pPr>
              <a:endParaRPr lang="en-US" sz="3999">
                <a:solidFill>
                  <a:srgbClr val="020301"/>
                </a:solidFill>
                <a:latin typeface="Muli Regular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-57150"/>
              <a:ext cx="14916542" cy="255471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69"/>
                </a:lnSpc>
              </a:pPr>
              <a:r>
                <a:rPr lang="en-US" sz="5899" spc="212">
                  <a:solidFill>
                    <a:srgbClr val="020301"/>
                  </a:solidFill>
                  <a:latin typeface="Paytone One Bold"/>
                </a:rPr>
                <a:t>BOOTSTRAP GLYPHICON</a:t>
              </a:r>
            </a:p>
            <a:p>
              <a:pPr algn="l">
                <a:lnSpc>
                  <a:spcPts val="7669"/>
                </a:lnSpc>
              </a:pPr>
              <a:endParaRPr lang="en-US" sz="5899" spc="212">
                <a:solidFill>
                  <a:srgbClr val="020301"/>
                </a:solidFill>
                <a:latin typeface="Paytone One Bold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43000" y="4706253"/>
            <a:ext cx="4605767" cy="67237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522242" y="3209124"/>
            <a:ext cx="5830574" cy="3194262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-3958499" y="540915"/>
            <a:ext cx="26204998" cy="10185567"/>
            <a:chOff x="0" y="0"/>
            <a:chExt cx="34939997" cy="13580756"/>
          </a:xfrm>
        </p:grpSpPr>
        <p:sp>
          <p:nvSpPr>
            <p:cNvPr id="6" name="TextBox 6"/>
            <p:cNvSpPr txBox="1"/>
            <p:nvPr/>
          </p:nvSpPr>
          <p:spPr>
            <a:xfrm>
              <a:off x="0" y="38100"/>
              <a:ext cx="34939997" cy="181201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225"/>
                </a:lnSpc>
              </a:pPr>
              <a:r>
                <a:rPr lang="en-US" sz="4750" spc="95">
                  <a:solidFill>
                    <a:srgbClr val="FFDB15"/>
                  </a:solidFill>
                  <a:latin typeface="Paytone One Bold"/>
                </a:rPr>
                <a:t>BOOTSTRAP BADGES &amp; LABELS</a:t>
              </a:r>
            </a:p>
            <a:p>
              <a:pPr algn="ctr">
                <a:lnSpc>
                  <a:spcPts val="5225"/>
                </a:lnSpc>
              </a:pPr>
              <a:endParaRPr lang="en-US" sz="4750" spc="95">
                <a:solidFill>
                  <a:srgbClr val="FFDB15"/>
                </a:solidFill>
                <a:latin typeface="Paytone One Bold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5698961" y="2455474"/>
              <a:ext cx="23542075" cy="1112528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19"/>
                </a:lnSpc>
              </a:pPr>
              <a:r>
                <a:rPr lang="en-US" sz="2942" spc="88">
                  <a:solidFill>
                    <a:srgbClr val="F3F5F9"/>
                  </a:solidFill>
                  <a:latin typeface="Josefin Sans Regular"/>
                </a:rPr>
                <a:t>&lt;a href="#"&gt;News &lt;span class="badge"&gt;5&lt;/span&gt;&lt;/a&gt;&lt;br&gt;</a:t>
              </a: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r>
                <a:rPr lang="en-US" sz="2942" spc="88">
                  <a:solidFill>
                    <a:srgbClr val="F3F5F9"/>
                  </a:solidFill>
                  <a:latin typeface="Josefin Sans Regular"/>
                </a:rPr>
                <a:t>&lt;button type="button" class="btn btn-primary"&gt;Primary &lt;span class="badge"&gt;7&lt;/span&gt;&lt;/button&gt;</a:t>
              </a: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  <a:p>
              <a:pPr algn="ctr">
                <a:lnSpc>
                  <a:spcPts val="4119"/>
                </a:lnSpc>
              </a:pPr>
              <a:endParaRPr lang="en-US" sz="2942" spc="88">
                <a:solidFill>
                  <a:srgbClr val="F3F5F9"/>
                </a:solidFill>
                <a:latin typeface="Josefin Sans Regular"/>
              </a:endParaRPr>
            </a:p>
          </p:txBody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4705355" y="7096134"/>
            <a:ext cx="8563483" cy="29816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220152" y="616683"/>
            <a:ext cx="15545134" cy="7106485"/>
            <a:chOff x="0" y="-57150"/>
            <a:chExt cx="20726846" cy="9475314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20726846" cy="263899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929"/>
                </a:lnSpc>
              </a:pPr>
              <a:r>
                <a:rPr lang="en-US" sz="6099" spc="213">
                  <a:solidFill>
                    <a:srgbClr val="FFDB15"/>
                  </a:solidFill>
                  <a:latin typeface="Paytone One Bold"/>
                </a:rPr>
                <a:t>BOOTSTRAP BADGES &amp; LABELS</a:t>
              </a:r>
            </a:p>
            <a:p>
              <a:pPr algn="l">
                <a:lnSpc>
                  <a:spcPts val="7929"/>
                </a:lnSpc>
              </a:pPr>
              <a:endParaRPr lang="en-US" sz="6099" spc="213">
                <a:solidFill>
                  <a:srgbClr val="FFDB15"/>
                </a:solidFill>
                <a:latin typeface="Paytone One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5006700"/>
              <a:ext cx="15303878" cy="441146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24"/>
                </a:lnSpc>
              </a:pPr>
              <a:r>
                <a:rPr lang="en-US" sz="3088" spc="92" dirty="0">
                  <a:solidFill>
                    <a:srgbClr val="FFDB15"/>
                  </a:solidFill>
                  <a:latin typeface="Josefin Sans Regular"/>
                </a:rPr>
                <a:t>&lt;span class="label label-default"&gt;Default Label&lt;/span&gt;    </a:t>
              </a:r>
            </a:p>
            <a:p>
              <a:pPr>
                <a:lnSpc>
                  <a:spcPts val="4324"/>
                </a:lnSpc>
              </a:pPr>
              <a:endParaRPr lang="en-US" sz="3088" spc="92" dirty="0">
                <a:solidFill>
                  <a:srgbClr val="FFDB15"/>
                </a:solidFill>
                <a:latin typeface="Josefin Sans Regular"/>
              </a:endParaRPr>
            </a:p>
            <a:p>
              <a:pPr>
                <a:lnSpc>
                  <a:spcPts val="4324"/>
                </a:lnSpc>
              </a:pPr>
              <a:endParaRPr lang="en-US" sz="3088" spc="92" dirty="0">
                <a:solidFill>
                  <a:srgbClr val="FFDB15"/>
                </a:solidFill>
                <a:latin typeface="Josefin Sans Regular"/>
              </a:endParaRPr>
            </a:p>
            <a:p>
              <a:pPr>
                <a:lnSpc>
                  <a:spcPts val="4324"/>
                </a:lnSpc>
              </a:pPr>
              <a:r>
                <a:rPr lang="en-US" sz="3200" spc="92" dirty="0">
                  <a:solidFill>
                    <a:srgbClr val="FFDB15"/>
                  </a:solidFill>
                  <a:latin typeface="Josefin Sans Regular"/>
                </a:rPr>
                <a:t>&lt;</a:t>
              </a:r>
              <a:r>
                <a:rPr lang="en-US" sz="3200" spc="37" dirty="0">
                  <a:solidFill>
                    <a:srgbClr val="FFDB15"/>
                  </a:solidFill>
                  <a:latin typeface="Arimo"/>
                </a:rPr>
                <a:t>span class="label label-primary"&gt;Primary Label&lt;/span&gt;</a:t>
              </a:r>
            </a:p>
            <a:p>
              <a:pPr>
                <a:lnSpc>
                  <a:spcPts val="4324"/>
                </a:lnSpc>
              </a:pPr>
              <a:endParaRPr lang="en-US" sz="2400" spc="37" dirty="0">
                <a:solidFill>
                  <a:srgbClr val="FFDB15"/>
                </a:solidFill>
                <a:latin typeface="Arimo"/>
              </a:endParaRPr>
            </a:p>
            <a:p>
              <a:pPr algn="l">
                <a:lnSpc>
                  <a:spcPts val="4324"/>
                </a:lnSpc>
              </a:pPr>
              <a:endParaRPr lang="en-US" sz="1245" spc="37" dirty="0">
                <a:solidFill>
                  <a:srgbClr val="FFDB15"/>
                </a:solidFill>
                <a:latin typeface="Arimo"/>
              </a:endParaRPr>
            </a:p>
          </p:txBody>
        </p:sp>
      </p:grpSp>
      <p:sp>
        <p:nvSpPr>
          <p:cNvPr id="5" name="AutoShape 5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18488" y="3054688"/>
            <a:ext cx="3199023" cy="777333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038225" y="7148130"/>
            <a:ext cx="12092006" cy="613524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97584" y="892873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DB15"/>
                </a:solidFill>
                <a:latin typeface="Josefin Sans Regular"/>
              </a:rPr>
              <a:t>Lập trình web- Nhóm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3" name="TextBox 3"/>
          <p:cNvSpPr txBox="1"/>
          <p:nvPr/>
        </p:nvSpPr>
        <p:spPr>
          <a:xfrm>
            <a:off x="1028700" y="1085850"/>
            <a:ext cx="16062525" cy="17903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957"/>
              </a:lnSpc>
            </a:pPr>
            <a:r>
              <a:rPr lang="en-US" sz="6324" spc="221">
                <a:solidFill>
                  <a:srgbClr val="020301"/>
                </a:solidFill>
                <a:latin typeface="Paytone One Bold"/>
              </a:rPr>
              <a:t>BOOTSTRAP PAGINATION</a:t>
            </a:r>
          </a:p>
          <a:p>
            <a:pPr algn="ctr">
              <a:lnSpc>
                <a:spcPts val="6957"/>
              </a:lnSpc>
            </a:pPr>
            <a:endParaRPr lang="en-US" sz="6324" spc="221">
              <a:solidFill>
                <a:srgbClr val="020301"/>
              </a:solidFill>
              <a:latin typeface="Paytone One Bold"/>
            </a:endParaRPr>
          </a:p>
        </p:txBody>
      </p:sp>
      <p:sp>
        <p:nvSpPr>
          <p:cNvPr id="4" name="TextBox 4"/>
          <p:cNvSpPr txBox="1"/>
          <p:nvPr/>
        </p:nvSpPr>
        <p:spPr>
          <a:xfrm>
            <a:off x="1389606" y="2279114"/>
            <a:ext cx="10300203" cy="4803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24"/>
              </a:lnSpc>
            </a:pPr>
            <a:r>
              <a:rPr lang="en-US" sz="3374" spc="101" dirty="0">
                <a:solidFill>
                  <a:srgbClr val="020301"/>
                </a:solidFill>
                <a:latin typeface="Rokkitt Black"/>
              </a:rPr>
              <a:t>--&gt;</a:t>
            </a:r>
            <a:r>
              <a:rPr lang="en-US" sz="3374" spc="101" dirty="0" err="1">
                <a:solidFill>
                  <a:srgbClr val="020301"/>
                </a:solidFill>
                <a:latin typeface="Rokkitt Black"/>
              </a:rPr>
              <a:t>Đánh</a:t>
            </a:r>
            <a:r>
              <a:rPr lang="en-US" sz="3374" spc="101" dirty="0">
                <a:solidFill>
                  <a:srgbClr val="020301"/>
                </a:solidFill>
                <a:latin typeface="Rokkitt Black"/>
              </a:rPr>
              <a:t> </a:t>
            </a:r>
            <a:r>
              <a:rPr lang="en-US" sz="3374" spc="101" dirty="0" err="1">
                <a:solidFill>
                  <a:srgbClr val="020301"/>
                </a:solidFill>
                <a:latin typeface="Rokkitt Black"/>
              </a:rPr>
              <a:t>số</a:t>
            </a:r>
            <a:r>
              <a:rPr lang="en-US" sz="3374" spc="101" dirty="0">
                <a:solidFill>
                  <a:srgbClr val="020301"/>
                </a:solidFill>
                <a:latin typeface="Rokkitt Black"/>
              </a:rPr>
              <a:t> </a:t>
            </a:r>
            <a:r>
              <a:rPr lang="en-US" sz="3374" spc="101" dirty="0" err="1">
                <a:solidFill>
                  <a:srgbClr val="020301"/>
                </a:solidFill>
                <a:latin typeface="Rokkitt Black"/>
              </a:rPr>
              <a:t>trang</a:t>
            </a:r>
            <a:r>
              <a:rPr lang="en-US" sz="3374" spc="101" dirty="0">
                <a:solidFill>
                  <a:srgbClr val="020301"/>
                </a:solidFill>
                <a:latin typeface="Rokkitt Black"/>
              </a:rPr>
              <a:t> </a:t>
            </a:r>
            <a:r>
              <a:rPr lang="en-US" sz="3374" spc="101" dirty="0" err="1">
                <a:solidFill>
                  <a:srgbClr val="020301"/>
                </a:solidFill>
                <a:latin typeface="Rokkitt Black"/>
              </a:rPr>
              <a:t>và</a:t>
            </a:r>
            <a:r>
              <a:rPr lang="en-US" sz="3374" spc="101" dirty="0">
                <a:solidFill>
                  <a:srgbClr val="020301"/>
                </a:solidFill>
                <a:latin typeface="Rokkitt Black"/>
              </a:rPr>
              <a:t> </a:t>
            </a:r>
            <a:r>
              <a:rPr lang="en-US" sz="3374" spc="101" dirty="0" err="1">
                <a:solidFill>
                  <a:srgbClr val="020301"/>
                </a:solidFill>
                <a:latin typeface="Rokkitt Black"/>
              </a:rPr>
              <a:t>chuyển</a:t>
            </a:r>
            <a:r>
              <a:rPr lang="en-US" sz="3374" spc="101" dirty="0">
                <a:solidFill>
                  <a:srgbClr val="020301"/>
                </a:solidFill>
                <a:latin typeface="Rokkitt Black"/>
              </a:rPr>
              <a:t> </a:t>
            </a:r>
            <a:r>
              <a:rPr lang="en-US" sz="3374" spc="101" dirty="0" err="1">
                <a:solidFill>
                  <a:srgbClr val="020301"/>
                </a:solidFill>
                <a:latin typeface="Rokkitt Black"/>
              </a:rPr>
              <a:t>trang</a:t>
            </a:r>
            <a:r>
              <a:rPr lang="en-US" sz="3374" spc="101" dirty="0">
                <a:solidFill>
                  <a:srgbClr val="020301"/>
                </a:solidFill>
                <a:latin typeface="Rokkitt Black"/>
              </a:rPr>
              <a:t> </a:t>
            </a:r>
            <a:r>
              <a:rPr lang="en-US" sz="3374" spc="101" dirty="0" err="1">
                <a:solidFill>
                  <a:srgbClr val="020301"/>
                </a:solidFill>
                <a:latin typeface="Rokkitt Black"/>
              </a:rPr>
              <a:t>dễ</a:t>
            </a:r>
            <a:r>
              <a:rPr lang="en-US" sz="3374" spc="101" dirty="0">
                <a:solidFill>
                  <a:srgbClr val="020301"/>
                </a:solidFill>
                <a:latin typeface="Rokkitt Black"/>
              </a:rPr>
              <a:t> </a:t>
            </a:r>
            <a:r>
              <a:rPr lang="en-US" sz="3374" spc="101" dirty="0" err="1">
                <a:solidFill>
                  <a:srgbClr val="020301"/>
                </a:solidFill>
                <a:latin typeface="Rokkitt Black"/>
              </a:rPr>
              <a:t>hơn</a:t>
            </a:r>
            <a:endParaRPr lang="en-US" sz="3374" spc="101" dirty="0">
              <a:solidFill>
                <a:srgbClr val="020301"/>
              </a:solidFill>
              <a:latin typeface="Rokkitt Black"/>
            </a:endParaRPr>
          </a:p>
          <a:p>
            <a:pPr>
              <a:lnSpc>
                <a:spcPts val="4165"/>
              </a:lnSpc>
            </a:pPr>
            <a:endParaRPr lang="en-US" sz="3374" spc="101" dirty="0">
              <a:solidFill>
                <a:srgbClr val="020301"/>
              </a:solidFill>
              <a:latin typeface="Rokkitt Black"/>
            </a:endParaRPr>
          </a:p>
          <a:p>
            <a:pPr>
              <a:lnSpc>
                <a:spcPts val="5004"/>
              </a:lnSpc>
            </a:pPr>
            <a:r>
              <a:rPr lang="en-US" sz="2400" spc="107" dirty="0">
                <a:solidFill>
                  <a:srgbClr val="020301"/>
                </a:solidFill>
                <a:latin typeface="Josefin Sans Regular"/>
              </a:rPr>
              <a:t>&lt;</a:t>
            </a:r>
            <a:r>
              <a:rPr lang="en-US" sz="2400" spc="107" dirty="0" err="1">
                <a:solidFill>
                  <a:srgbClr val="020301"/>
                </a:solidFill>
                <a:latin typeface="Josefin Sans Regular"/>
              </a:rPr>
              <a:t>ul</a:t>
            </a:r>
            <a:r>
              <a:rPr lang="en-US" sz="2400" spc="107" dirty="0">
                <a:solidFill>
                  <a:srgbClr val="020301"/>
                </a:solidFill>
                <a:latin typeface="Josefin Sans Regular"/>
              </a:rPr>
              <a:t> class="pagination pagination-</a:t>
            </a:r>
            <a:r>
              <a:rPr lang="en-US" sz="2400" spc="107" dirty="0" err="1">
                <a:solidFill>
                  <a:srgbClr val="020301"/>
                </a:solidFill>
                <a:latin typeface="Josefin Sans Regular"/>
              </a:rPr>
              <a:t>sm</a:t>
            </a:r>
            <a:r>
              <a:rPr lang="en-US" sz="2400" spc="107" dirty="0">
                <a:solidFill>
                  <a:srgbClr val="020301"/>
                </a:solidFill>
                <a:latin typeface="Josefin Sans Regular"/>
              </a:rPr>
              <a:t>"&gt;</a:t>
            </a:r>
          </a:p>
          <a:p>
            <a:pPr>
              <a:lnSpc>
                <a:spcPts val="5004"/>
              </a:lnSpc>
            </a:pPr>
            <a:r>
              <a:rPr lang="en-US" sz="2400" spc="107" dirty="0">
                <a:solidFill>
                  <a:srgbClr val="020301"/>
                </a:solidFill>
                <a:latin typeface="Josefin Sans Regular"/>
              </a:rPr>
              <a:t>  </a:t>
            </a:r>
            <a:r>
              <a:rPr lang="en-US" sz="2400" spc="53" dirty="0">
                <a:solidFill>
                  <a:srgbClr val="020301"/>
                </a:solidFill>
                <a:latin typeface="Arimo"/>
              </a:rPr>
              <a:t>&lt;li&gt;&lt;a </a:t>
            </a:r>
            <a:r>
              <a:rPr lang="en-US" sz="2400" spc="53" dirty="0" err="1">
                <a:solidFill>
                  <a:srgbClr val="020301"/>
                </a:solidFill>
                <a:latin typeface="Arimo"/>
              </a:rPr>
              <a:t>href</a:t>
            </a:r>
            <a:r>
              <a:rPr lang="en-US" sz="2400" spc="53" dirty="0">
                <a:solidFill>
                  <a:srgbClr val="020301"/>
                </a:solidFill>
                <a:latin typeface="Arimo"/>
              </a:rPr>
              <a:t>="#"&gt;1&lt;/a&gt;&lt;/li&gt;</a:t>
            </a:r>
          </a:p>
          <a:p>
            <a:pPr>
              <a:lnSpc>
                <a:spcPts val="5004"/>
              </a:lnSpc>
            </a:pPr>
            <a:r>
              <a:rPr lang="en-US" sz="2400" spc="107" dirty="0">
                <a:solidFill>
                  <a:srgbClr val="020301"/>
                </a:solidFill>
                <a:latin typeface="Josefin Sans Regular"/>
              </a:rPr>
              <a:t>  </a:t>
            </a:r>
            <a:r>
              <a:rPr lang="en-US" sz="2400" spc="53" dirty="0">
                <a:solidFill>
                  <a:srgbClr val="020301"/>
                </a:solidFill>
                <a:latin typeface="Arimo"/>
              </a:rPr>
              <a:t>&lt;li&gt;&lt;a </a:t>
            </a:r>
            <a:r>
              <a:rPr lang="en-US" sz="2400" spc="53" dirty="0" err="1">
                <a:solidFill>
                  <a:srgbClr val="020301"/>
                </a:solidFill>
                <a:latin typeface="Arimo"/>
              </a:rPr>
              <a:t>href</a:t>
            </a:r>
            <a:r>
              <a:rPr lang="en-US" sz="2400" spc="53" dirty="0">
                <a:solidFill>
                  <a:srgbClr val="020301"/>
                </a:solidFill>
                <a:latin typeface="Arimo"/>
              </a:rPr>
              <a:t>="#"&gt;2&lt;/a&gt;&lt;/li&gt;</a:t>
            </a:r>
          </a:p>
          <a:p>
            <a:pPr>
              <a:lnSpc>
                <a:spcPts val="5004"/>
              </a:lnSpc>
            </a:pPr>
            <a:r>
              <a:rPr lang="en-US" sz="2400" spc="107" dirty="0">
                <a:solidFill>
                  <a:srgbClr val="020301"/>
                </a:solidFill>
                <a:latin typeface="Josefin Sans Regular"/>
              </a:rPr>
              <a:t>  </a:t>
            </a:r>
            <a:r>
              <a:rPr lang="en-US" sz="2400" spc="53" dirty="0">
                <a:solidFill>
                  <a:srgbClr val="020301"/>
                </a:solidFill>
                <a:latin typeface="Arimo"/>
              </a:rPr>
              <a:t>&lt;li class=”active”&gt;&lt;a </a:t>
            </a:r>
            <a:r>
              <a:rPr lang="en-US" sz="2400" spc="53" dirty="0" err="1">
                <a:solidFill>
                  <a:srgbClr val="020301"/>
                </a:solidFill>
                <a:latin typeface="Arimo"/>
              </a:rPr>
              <a:t>href</a:t>
            </a:r>
            <a:r>
              <a:rPr lang="en-US" sz="2400" spc="53" dirty="0">
                <a:solidFill>
                  <a:srgbClr val="020301"/>
                </a:solidFill>
                <a:latin typeface="Arimo"/>
              </a:rPr>
              <a:t>="#"&gt;3&lt;/a&gt;&lt;/li&gt;</a:t>
            </a:r>
          </a:p>
          <a:p>
            <a:pPr>
              <a:lnSpc>
                <a:spcPts val="5004"/>
              </a:lnSpc>
            </a:pPr>
            <a:r>
              <a:rPr lang="en-US" sz="2400" spc="53" dirty="0">
                <a:solidFill>
                  <a:srgbClr val="020301"/>
                </a:solidFill>
                <a:latin typeface="Arimo"/>
              </a:rPr>
              <a:t>&lt;/</a:t>
            </a:r>
            <a:r>
              <a:rPr lang="en-US" sz="2400" spc="53" dirty="0" err="1">
                <a:solidFill>
                  <a:srgbClr val="020301"/>
                </a:solidFill>
                <a:latin typeface="Arimo"/>
              </a:rPr>
              <a:t>ul</a:t>
            </a:r>
            <a:r>
              <a:rPr lang="en-US" sz="2400" spc="53" dirty="0">
                <a:solidFill>
                  <a:srgbClr val="020301"/>
                </a:solidFill>
                <a:latin typeface="Arimo"/>
              </a:rPr>
              <a:t>&gt;</a:t>
            </a:r>
          </a:p>
          <a:p>
            <a:pPr algn="l">
              <a:lnSpc>
                <a:spcPts val="4165"/>
              </a:lnSpc>
            </a:pPr>
            <a:endParaRPr lang="en-US" sz="1799" spc="53" dirty="0">
              <a:solidFill>
                <a:srgbClr val="020301"/>
              </a:solidFill>
              <a:latin typeface="Arimo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076637" y="5368290"/>
            <a:ext cx="3852597" cy="5624229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13526" y="6947609"/>
            <a:ext cx="9736569" cy="2465591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82586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 err="1">
                <a:solidFill>
                  <a:srgbClr val="020301"/>
                </a:solidFill>
                <a:latin typeface="Josefin Sans Regular"/>
              </a:rPr>
              <a:t>Lập</a:t>
            </a:r>
            <a:r>
              <a:rPr lang="en-US" sz="2400" dirty="0">
                <a:solidFill>
                  <a:srgbClr val="020301"/>
                </a:solidFill>
                <a:latin typeface="Josefin Sans Regular"/>
              </a:rPr>
              <a:t> </a:t>
            </a:r>
            <a:r>
              <a:rPr lang="en-US" sz="2400" dirty="0" err="1">
                <a:solidFill>
                  <a:srgbClr val="020301"/>
                </a:solidFill>
                <a:latin typeface="Josefin Sans Regular"/>
              </a:rPr>
              <a:t>trình</a:t>
            </a:r>
            <a:r>
              <a:rPr lang="en-US" sz="2400" dirty="0">
                <a:solidFill>
                  <a:srgbClr val="020301"/>
                </a:solidFill>
                <a:latin typeface="Josefin Sans Regular"/>
              </a:rPr>
              <a:t> </a:t>
            </a:r>
            <a:r>
              <a:rPr lang="en-US" sz="2400" dirty="0" smtClean="0">
                <a:solidFill>
                  <a:srgbClr val="020301"/>
                </a:solidFill>
                <a:latin typeface="Josefin Sans Regular"/>
              </a:rPr>
              <a:t>web- </a:t>
            </a:r>
            <a:r>
              <a:rPr lang="en-US" sz="2400" dirty="0" err="1">
                <a:solidFill>
                  <a:srgbClr val="020301"/>
                </a:solidFill>
                <a:latin typeface="Josefin Sans Regular"/>
              </a:rPr>
              <a:t>Nhóm</a:t>
            </a:r>
            <a:r>
              <a:rPr lang="en-US" sz="2400" dirty="0">
                <a:solidFill>
                  <a:srgbClr val="020301"/>
                </a:solidFill>
                <a:latin typeface="Josefin Sans Regular"/>
              </a:rPr>
              <a:t>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3" name="TextBox 3"/>
          <p:cNvSpPr txBox="1"/>
          <p:nvPr/>
        </p:nvSpPr>
        <p:spPr>
          <a:xfrm>
            <a:off x="2340685" y="1652110"/>
            <a:ext cx="13606630" cy="76061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384"/>
              </a:lnSpc>
            </a:pPr>
            <a:r>
              <a:rPr lang="en-US" sz="5274" spc="158">
                <a:solidFill>
                  <a:srgbClr val="020301"/>
                </a:solidFill>
                <a:latin typeface="Rokkitt Black"/>
              </a:rPr>
              <a:t>--&gt; Breadcrumbs</a:t>
            </a:r>
          </a:p>
          <a:p>
            <a:pPr>
              <a:lnSpc>
                <a:spcPts val="5284"/>
              </a:lnSpc>
            </a:pPr>
            <a:r>
              <a:rPr lang="en-US" sz="3574" spc="107">
                <a:solidFill>
                  <a:srgbClr val="020301"/>
                </a:solidFill>
                <a:latin typeface="Josefin Sans Regular"/>
              </a:rPr>
              <a:t>&lt;ul class="breadcrumb"&gt;</a:t>
            </a:r>
          </a:p>
          <a:p>
            <a:pPr>
              <a:lnSpc>
                <a:spcPts val="5284"/>
              </a:lnSpc>
            </a:pPr>
            <a:r>
              <a:rPr lang="en-US" sz="3574" spc="107">
                <a:solidFill>
                  <a:srgbClr val="020301"/>
                </a:solidFill>
                <a:latin typeface="Josefin Sans Regular"/>
              </a:rPr>
              <a:t>    &lt;li class="breadcrumb-item"&gt;&lt;a href="#"&gt;Photos&lt;/a&gt;&lt;/li&gt;</a:t>
            </a:r>
          </a:p>
          <a:p>
            <a:pPr>
              <a:lnSpc>
                <a:spcPts val="5284"/>
              </a:lnSpc>
            </a:pPr>
            <a:r>
              <a:rPr lang="en-US" sz="3574" spc="107">
                <a:solidFill>
                  <a:srgbClr val="020301"/>
                </a:solidFill>
                <a:latin typeface="Josefin Sans Regular"/>
              </a:rPr>
              <a:t>    &lt;li class="breadcrumb-item"&gt;&lt;a href="#"&gt;Summer 2017&lt;/a&gt;&lt;/li&gt;</a:t>
            </a:r>
          </a:p>
          <a:p>
            <a:pPr>
              <a:lnSpc>
                <a:spcPts val="5284"/>
              </a:lnSpc>
            </a:pPr>
            <a:r>
              <a:rPr lang="en-US" sz="3574" spc="107">
                <a:solidFill>
                  <a:srgbClr val="020301"/>
                </a:solidFill>
                <a:latin typeface="Josefin Sans Regular"/>
              </a:rPr>
              <a:t>    &lt;li class="breadcrumb-item"&gt;&lt;a href="#"&gt;Italy&lt;/a&gt;&lt;/li&gt;</a:t>
            </a:r>
          </a:p>
          <a:p>
            <a:pPr>
              <a:lnSpc>
                <a:spcPts val="5284"/>
              </a:lnSpc>
            </a:pPr>
            <a:r>
              <a:rPr lang="en-US" sz="3574" spc="107">
                <a:solidFill>
                  <a:srgbClr val="020301"/>
                </a:solidFill>
                <a:latin typeface="Josefin Sans Regular"/>
              </a:rPr>
              <a:t>    &lt;li class="breadcrumb-item active"&gt;Rome&lt;/li&gt;</a:t>
            </a:r>
          </a:p>
          <a:p>
            <a:pPr>
              <a:lnSpc>
                <a:spcPts val="5284"/>
              </a:lnSpc>
            </a:pPr>
            <a:r>
              <a:rPr lang="en-US" sz="3574" spc="107">
                <a:solidFill>
                  <a:srgbClr val="020301"/>
                </a:solidFill>
                <a:latin typeface="Josefin Sans Regular"/>
              </a:rPr>
              <a:t>  &lt;/ul&gt;</a:t>
            </a:r>
          </a:p>
          <a:p>
            <a:pPr algn="l">
              <a:lnSpc>
                <a:spcPts val="5004"/>
              </a:lnSpc>
            </a:pPr>
            <a:endParaRPr lang="en-US" sz="3574" spc="107">
              <a:solidFill>
                <a:srgbClr val="020301"/>
              </a:solidFill>
              <a:latin typeface="Josefin Sans Regular"/>
            </a:endParaRP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0" y="2793233"/>
            <a:ext cx="3852597" cy="5624229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 b="1717"/>
          <a:stretch>
            <a:fillRect/>
          </a:stretch>
        </p:blipFill>
        <p:spPr>
          <a:xfrm>
            <a:off x="8662588" y="8188531"/>
            <a:ext cx="8180485" cy="1408019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1028700" y="817837"/>
            <a:ext cx="15814373" cy="142017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27"/>
              </a:lnSpc>
            </a:pPr>
            <a:r>
              <a:rPr lang="en-US" sz="5025" spc="175">
                <a:solidFill>
                  <a:srgbClr val="020301"/>
                </a:solidFill>
                <a:latin typeface="Paytone One Bold"/>
              </a:rPr>
              <a:t>BOOTSTRAP PAGINATION</a:t>
            </a:r>
          </a:p>
          <a:p>
            <a:pPr algn="ctr">
              <a:lnSpc>
                <a:spcPts val="5527"/>
              </a:lnSpc>
            </a:pPr>
            <a:endParaRPr lang="en-US" sz="5025" spc="175">
              <a:solidFill>
                <a:srgbClr val="020301"/>
              </a:solidFill>
              <a:latin typeface="Paytone On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1028700" y="882586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 err="1">
                <a:solidFill>
                  <a:srgbClr val="020301"/>
                </a:solidFill>
                <a:latin typeface="Josefin Sans Regular"/>
              </a:rPr>
              <a:t>Lập</a:t>
            </a:r>
            <a:r>
              <a:rPr lang="en-US" sz="2400" dirty="0">
                <a:solidFill>
                  <a:srgbClr val="020301"/>
                </a:solidFill>
                <a:latin typeface="Josefin Sans Regular"/>
              </a:rPr>
              <a:t> </a:t>
            </a:r>
            <a:r>
              <a:rPr lang="en-US" sz="2400" dirty="0" err="1">
                <a:solidFill>
                  <a:srgbClr val="020301"/>
                </a:solidFill>
                <a:latin typeface="Josefin Sans Regular"/>
              </a:rPr>
              <a:t>trình</a:t>
            </a:r>
            <a:r>
              <a:rPr lang="en-US" sz="2400" dirty="0">
                <a:solidFill>
                  <a:srgbClr val="020301"/>
                </a:solidFill>
                <a:latin typeface="Josefin Sans Regular"/>
              </a:rPr>
              <a:t> </a:t>
            </a:r>
            <a:r>
              <a:rPr lang="en-US" sz="2400" dirty="0" smtClean="0">
                <a:solidFill>
                  <a:srgbClr val="020301"/>
                </a:solidFill>
                <a:latin typeface="Josefin Sans Regular"/>
              </a:rPr>
              <a:t>web- </a:t>
            </a:r>
            <a:r>
              <a:rPr lang="en-US" sz="2400" dirty="0" err="1">
                <a:solidFill>
                  <a:srgbClr val="020301"/>
                </a:solidFill>
                <a:latin typeface="Josefin Sans Regular"/>
              </a:rPr>
              <a:t>Nhóm</a:t>
            </a:r>
            <a:r>
              <a:rPr lang="en-US" sz="2400" dirty="0">
                <a:solidFill>
                  <a:srgbClr val="020301"/>
                </a:solidFill>
                <a:latin typeface="Josefin Sans Regular"/>
              </a:rPr>
              <a:t>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43000" y="4706253"/>
            <a:ext cx="4605767" cy="6723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645715" y="7377032"/>
            <a:ext cx="2177244" cy="1070478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3616153" y="2950348"/>
            <a:ext cx="11682130" cy="4065728"/>
            <a:chOff x="0" y="-28575"/>
            <a:chExt cx="15576173" cy="5420970"/>
          </a:xfrm>
        </p:grpSpPr>
        <p:sp>
          <p:nvSpPr>
            <p:cNvPr id="5" name="TextBox 5"/>
            <p:cNvSpPr txBox="1"/>
            <p:nvPr/>
          </p:nvSpPr>
          <p:spPr>
            <a:xfrm>
              <a:off x="0" y="-28575"/>
              <a:ext cx="15576173" cy="136530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805"/>
                </a:lnSpc>
              </a:pPr>
              <a:r>
                <a:rPr lang="en-US" sz="2996" spc="185">
                  <a:solidFill>
                    <a:srgbClr val="F3F5F9"/>
                  </a:solidFill>
                  <a:latin typeface="Josefin Sans Regular"/>
                </a:rPr>
                <a:t>MỘT DẠNG CHUYỂN TRANG TRƯỚC VÀ SAU. </a:t>
              </a:r>
            </a:p>
            <a:p>
              <a:pPr>
                <a:lnSpc>
                  <a:spcPts val="4313"/>
                </a:lnSpc>
              </a:pPr>
              <a:endParaRPr lang="en-US" sz="2996" spc="185">
                <a:solidFill>
                  <a:srgbClr val="F3F5F9"/>
                </a:solidFill>
                <a:latin typeface="Josefin Sans Regular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1093680" y="1459695"/>
              <a:ext cx="13366788" cy="39327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613"/>
                </a:lnSpc>
              </a:pPr>
              <a:r>
                <a:rPr lang="en-US" sz="2000" spc="163" dirty="0">
                  <a:solidFill>
                    <a:srgbClr val="FFDB15"/>
                  </a:solidFill>
                  <a:latin typeface="Josefin Sans Regular"/>
                </a:rPr>
                <a:t>&lt;</a:t>
              </a:r>
              <a:r>
                <a:rPr lang="en-US" sz="2000" spc="163" dirty="0" err="1">
                  <a:solidFill>
                    <a:srgbClr val="FFDB15"/>
                  </a:solidFill>
                  <a:latin typeface="Josefin Sans Regular"/>
                </a:rPr>
                <a:t>ul</a:t>
              </a:r>
              <a:r>
                <a:rPr lang="en-US" sz="2000" spc="163" dirty="0">
                  <a:solidFill>
                    <a:srgbClr val="FFDB15"/>
                  </a:solidFill>
                  <a:latin typeface="Josefin Sans Regular"/>
                </a:rPr>
                <a:t> class="pager"&gt;</a:t>
              </a:r>
            </a:p>
            <a:p>
              <a:pPr>
                <a:lnSpc>
                  <a:spcPts val="4613"/>
                </a:lnSpc>
              </a:pPr>
              <a:r>
                <a:rPr lang="en-US" sz="2000" spc="81" dirty="0">
                  <a:solidFill>
                    <a:srgbClr val="FFDB15"/>
                  </a:solidFill>
                  <a:latin typeface="Arimo"/>
                </a:rPr>
                <a:t>&lt;li&gt;&lt;a </a:t>
              </a:r>
              <a:r>
                <a:rPr lang="en-US" sz="2000" spc="81" dirty="0" err="1">
                  <a:solidFill>
                    <a:srgbClr val="FFDB15"/>
                  </a:solidFill>
                  <a:latin typeface="Arimo"/>
                </a:rPr>
                <a:t>href</a:t>
              </a:r>
              <a:r>
                <a:rPr lang="en-US" sz="2000" spc="81" dirty="0">
                  <a:solidFill>
                    <a:srgbClr val="FFDB15"/>
                  </a:solidFill>
                  <a:latin typeface="Arimo"/>
                </a:rPr>
                <a:t>="#"&gt;Previous&lt;/a&gt;&lt;/li&gt;</a:t>
              </a:r>
            </a:p>
            <a:p>
              <a:pPr>
                <a:lnSpc>
                  <a:spcPts val="4613"/>
                </a:lnSpc>
              </a:pPr>
              <a:r>
                <a:rPr lang="en-US" sz="2000" spc="81" dirty="0">
                  <a:solidFill>
                    <a:srgbClr val="FFDB15"/>
                  </a:solidFill>
                  <a:latin typeface="Arimo"/>
                </a:rPr>
                <a:t>&lt;li&gt;&lt;a </a:t>
              </a:r>
              <a:r>
                <a:rPr lang="en-US" sz="2000" spc="81" dirty="0" err="1">
                  <a:solidFill>
                    <a:srgbClr val="FFDB15"/>
                  </a:solidFill>
                  <a:latin typeface="Arimo"/>
                </a:rPr>
                <a:t>href</a:t>
              </a:r>
              <a:r>
                <a:rPr lang="en-US" sz="2000" spc="81" dirty="0">
                  <a:solidFill>
                    <a:srgbClr val="FFDB15"/>
                  </a:solidFill>
                  <a:latin typeface="Arimo"/>
                </a:rPr>
                <a:t>="#"&gt;Next&lt;/a&gt;&lt;/li&gt;</a:t>
              </a:r>
            </a:p>
            <a:p>
              <a:pPr>
                <a:lnSpc>
                  <a:spcPts val="4613"/>
                </a:lnSpc>
              </a:pPr>
              <a:r>
                <a:rPr lang="en-US" sz="2000" spc="81" dirty="0">
                  <a:solidFill>
                    <a:srgbClr val="FFDB15"/>
                  </a:solidFill>
                  <a:latin typeface="Arimo"/>
                </a:rPr>
                <a:t>&lt;/</a:t>
              </a:r>
              <a:r>
                <a:rPr lang="en-US" sz="2000" spc="81" dirty="0" err="1">
                  <a:solidFill>
                    <a:srgbClr val="FFDB15"/>
                  </a:solidFill>
                  <a:latin typeface="Arimo"/>
                </a:rPr>
                <a:t>ul</a:t>
              </a:r>
              <a:r>
                <a:rPr lang="en-US" sz="2000" spc="81" dirty="0">
                  <a:solidFill>
                    <a:srgbClr val="FFDB15"/>
                  </a:solidFill>
                  <a:latin typeface="Arimo"/>
                </a:rPr>
                <a:t>&gt;</a:t>
              </a:r>
            </a:p>
            <a:p>
              <a:pPr>
                <a:lnSpc>
                  <a:spcPts val="4613"/>
                </a:lnSpc>
              </a:pPr>
              <a:endParaRPr lang="en-US" sz="1537" spc="81" dirty="0">
                <a:solidFill>
                  <a:srgbClr val="FFDB15"/>
                </a:solidFill>
                <a:latin typeface="Arimo"/>
              </a:endParaRPr>
            </a:p>
          </p:txBody>
        </p:sp>
      </p:grpSp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rcRect t="7976" b="2720"/>
          <a:stretch>
            <a:fillRect/>
          </a:stretch>
        </p:blipFill>
        <p:spPr>
          <a:xfrm>
            <a:off x="10282320" y="7377032"/>
            <a:ext cx="2356779" cy="1070478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2952832" y="1007110"/>
            <a:ext cx="12050879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375" spc="107">
                <a:solidFill>
                  <a:srgbClr val="FFDB15"/>
                </a:solidFill>
                <a:latin typeface="Paytone One Bold"/>
              </a:rPr>
              <a:t>BOOTSTRAP </a:t>
            </a:r>
            <a:r>
              <a:rPr lang="en-US" sz="1200" spc="24">
                <a:solidFill>
                  <a:srgbClr val="FFDB15"/>
                </a:solidFill>
                <a:latin typeface="Arimo Bold"/>
              </a:rPr>
              <a:t>PAGER</a:t>
            </a:r>
          </a:p>
          <a:p>
            <a:pPr algn="ctr">
              <a:lnSpc>
                <a:spcPts val="6450"/>
              </a:lnSpc>
            </a:pPr>
            <a:endParaRPr lang="en-US" sz="1200" spc="24">
              <a:solidFill>
                <a:srgbClr val="FFDB15"/>
              </a:solidFill>
              <a:latin typeface="Arimo Bold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3" name="AutoShape 3"/>
          <p:cNvSpPr/>
          <p:nvPr/>
        </p:nvSpPr>
        <p:spPr>
          <a:xfrm>
            <a:off x="1028700" y="986980"/>
            <a:ext cx="210021" cy="8313041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/>
          <a:srcRect l="1343" r="1343"/>
          <a:stretch>
            <a:fillRect/>
          </a:stretch>
        </p:blipFill>
        <p:spPr>
          <a:xfrm>
            <a:off x="13030200" y="3970113"/>
            <a:ext cx="4517493" cy="3689986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1238721" y="537357"/>
            <a:ext cx="16764141" cy="7863297"/>
            <a:chOff x="0" y="-57151"/>
            <a:chExt cx="22352189" cy="10484395"/>
          </a:xfrm>
        </p:grpSpPr>
        <p:sp>
          <p:nvSpPr>
            <p:cNvPr id="6" name="TextBox 6"/>
            <p:cNvSpPr txBox="1"/>
            <p:nvPr/>
          </p:nvSpPr>
          <p:spPr>
            <a:xfrm>
              <a:off x="0" y="-57151"/>
              <a:ext cx="22352189" cy="12995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37"/>
                </a:lnSpc>
              </a:pPr>
              <a:r>
                <a:rPr lang="en-US" sz="5874" spc="205" dirty="0">
                  <a:solidFill>
                    <a:srgbClr val="020301"/>
                  </a:solidFill>
                  <a:latin typeface="Paytone One Bold"/>
                </a:rPr>
                <a:t>BOOTSTRAP </a:t>
              </a:r>
              <a:r>
                <a:rPr lang="en-US" sz="6000" spc="42" dirty="0">
                  <a:solidFill>
                    <a:srgbClr val="020301"/>
                  </a:solidFill>
                  <a:latin typeface="Arimo Bold"/>
                </a:rPr>
                <a:t>DROPDOWN</a:t>
              </a: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3188511"/>
              <a:ext cx="17562145" cy="723873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270"/>
                </a:lnSpc>
              </a:pPr>
              <a:r>
                <a:rPr lang="en-US" sz="2000" spc="91" dirty="0">
                  <a:solidFill>
                    <a:srgbClr val="020301"/>
                  </a:solidFill>
                  <a:latin typeface="Josefin Sans Regular"/>
                </a:rPr>
                <a:t>&lt;div class="dropdown"&gt;</a:t>
              </a:r>
            </a:p>
            <a:p>
              <a:pPr>
                <a:lnSpc>
                  <a:spcPts val="4270"/>
                </a:lnSpc>
              </a:pP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   &lt;button type="button" class="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btn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btn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-primary dropdown toggle" data-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bs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-toggle="dropdown"&gt;</a:t>
              </a:r>
            </a:p>
            <a:p>
              <a:pPr>
                <a:lnSpc>
                  <a:spcPts val="4270"/>
                </a:lnSpc>
              </a:pP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    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Danh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sách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mặt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hàng</a:t>
              </a:r>
              <a:endParaRPr lang="en-US" sz="2000" spc="36" dirty="0">
                <a:solidFill>
                  <a:srgbClr val="020301"/>
                </a:solidFill>
                <a:latin typeface="Arimo"/>
              </a:endParaRPr>
            </a:p>
            <a:p>
              <a:pPr>
                <a:lnSpc>
                  <a:spcPts val="4270"/>
                </a:lnSpc>
              </a:pP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   &lt;/button&gt;</a:t>
              </a:r>
            </a:p>
            <a:p>
              <a:pPr>
                <a:lnSpc>
                  <a:spcPts val="4270"/>
                </a:lnSpc>
              </a:pP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   &lt;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ul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class="dropdown-menu"&gt;</a:t>
              </a:r>
            </a:p>
            <a:p>
              <a:pPr>
                <a:lnSpc>
                  <a:spcPts val="4270"/>
                </a:lnSpc>
              </a:pP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     &lt;li&gt;&lt;a class="dropdown-item"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="#"&gt;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Quần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áo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&lt;/a&gt;&lt;/li&gt;</a:t>
              </a:r>
            </a:p>
            <a:p>
              <a:pPr>
                <a:lnSpc>
                  <a:spcPts val="4270"/>
                </a:lnSpc>
              </a:pP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     &lt;li&gt;&lt;a class="dropdown-item"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="#"&gt;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Giày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dép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&lt;/a&gt;&lt;/li&gt;</a:t>
              </a:r>
            </a:p>
            <a:p>
              <a:pPr>
                <a:lnSpc>
                  <a:spcPts val="4270"/>
                </a:lnSpc>
              </a:pP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     &lt;li&gt;&lt;a class="dropdown-item" 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="#"&gt;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Mũ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&lt;/a&gt;&lt;/li&gt;</a:t>
              </a:r>
            </a:p>
            <a:p>
              <a:pPr>
                <a:lnSpc>
                  <a:spcPts val="4270"/>
                </a:lnSpc>
              </a:pP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   &lt;/</a:t>
              </a:r>
              <a:r>
                <a:rPr lang="en-US" sz="2000" spc="36" dirty="0" err="1">
                  <a:solidFill>
                    <a:srgbClr val="020301"/>
                  </a:solidFill>
                  <a:latin typeface="Arimo"/>
                </a:rPr>
                <a:t>ul</a:t>
              </a: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&gt;</a:t>
              </a:r>
            </a:p>
            <a:p>
              <a:pPr algn="l">
                <a:lnSpc>
                  <a:spcPts val="4270"/>
                </a:lnSpc>
              </a:pPr>
              <a:r>
                <a:rPr lang="en-US" sz="2000" spc="36" dirty="0">
                  <a:solidFill>
                    <a:srgbClr val="020301"/>
                  </a:solidFill>
                  <a:latin typeface="Arimo"/>
                </a:rPr>
                <a:t>  &lt;/div&gt;</a:t>
              </a:r>
            </a:p>
          </p:txBody>
        </p:sp>
      </p:grpSp>
      <p:sp>
        <p:nvSpPr>
          <p:cNvPr id="8" name="TextBox 8"/>
          <p:cNvSpPr txBox="1"/>
          <p:nvPr/>
        </p:nvSpPr>
        <p:spPr>
          <a:xfrm>
            <a:off x="10597584" y="904665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20301"/>
                </a:solidFill>
                <a:latin typeface="Josefin Sans Regular"/>
              </a:rPr>
              <a:t>Lập trình Web- Nhóm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639169" y="1458294"/>
            <a:ext cx="17363694" cy="6270109"/>
            <a:chOff x="0" y="0"/>
            <a:chExt cx="23151592" cy="8360145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23151592" cy="2544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7637"/>
                </a:lnSpc>
              </a:pPr>
              <a:r>
                <a:rPr lang="en-US" sz="5874" spc="205">
                  <a:solidFill>
                    <a:srgbClr val="FFDB15"/>
                  </a:solidFill>
                  <a:latin typeface="Paytone One Bold"/>
                </a:rPr>
                <a:t>BOOTSTRAP COLLAPSIBLE</a:t>
              </a:r>
            </a:p>
            <a:p>
              <a:pPr algn="l">
                <a:lnSpc>
                  <a:spcPts val="7637"/>
                </a:lnSpc>
              </a:pPr>
              <a:endParaRPr lang="en-US" sz="5874" spc="205">
                <a:solidFill>
                  <a:srgbClr val="FFDB15"/>
                </a:solidFill>
                <a:latin typeface="Paytone One Bold"/>
              </a:endParaRP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228128"/>
              <a:ext cx="20554015" cy="15408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3770"/>
                </a:lnSpc>
              </a:pPr>
              <a:r>
                <a:rPr lang="en-US" sz="2900" spc="104">
                  <a:solidFill>
                    <a:srgbClr val="F3F5F9"/>
                  </a:solidFill>
                  <a:latin typeface="Rokkitt Light Bold"/>
                </a:rPr>
                <a:t>--&gt; NHẤN NÚT ĐỂ HIỆN THỊ NỘI DUNG ẨN GIẤU</a:t>
              </a:r>
            </a:p>
            <a:p>
              <a:pPr algn="l">
                <a:lnSpc>
                  <a:spcPts val="5460"/>
                </a:lnSpc>
              </a:pPr>
              <a:endParaRPr lang="en-US" sz="2900" spc="104">
                <a:solidFill>
                  <a:srgbClr val="F3F5F9"/>
                </a:solidFill>
                <a:latin typeface="Rokkitt Light Bold"/>
              </a:endParaRP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5469414"/>
              <a:ext cx="17094214" cy="278659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165"/>
                </a:lnSpc>
              </a:pPr>
              <a:r>
                <a:rPr lang="en-US" sz="2975" spc="89">
                  <a:solidFill>
                    <a:srgbClr val="FFDB15"/>
                  </a:solidFill>
                  <a:latin typeface="Josefin Sans Regular"/>
                </a:rPr>
                <a:t>&lt;button type="button" class="btn btn-info" data toggle="collapse" data-target="#demo"&gt;Simple collapsible&lt;/button&gt;</a:t>
              </a:r>
            </a:p>
            <a:p>
              <a:pPr>
                <a:lnSpc>
                  <a:spcPts val="4165"/>
                </a:lnSpc>
              </a:pPr>
              <a:r>
                <a:rPr lang="en-US" sz="1200" spc="36">
                  <a:solidFill>
                    <a:srgbClr val="FFDB15"/>
                  </a:solidFill>
                  <a:latin typeface="Arimo"/>
                </a:rPr>
                <a:t>&lt;div id="demo" class="collapse"&gt;nội dung ẩn&lt;/div&gt;</a:t>
              </a:r>
            </a:p>
            <a:p>
              <a:pPr algn="l">
                <a:lnSpc>
                  <a:spcPts val="4165"/>
                </a:lnSpc>
              </a:pPr>
              <a:endParaRPr lang="en-US" sz="1200" spc="36">
                <a:solidFill>
                  <a:srgbClr val="FFDB15"/>
                </a:solidFill>
                <a:latin typeface="Arimo"/>
              </a:endParaRP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44" r="144"/>
          <a:stretch>
            <a:fillRect/>
          </a:stretch>
        </p:blipFill>
        <p:spPr>
          <a:xfrm>
            <a:off x="-308305" y="4259890"/>
            <a:ext cx="4128570" cy="6027110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8" name="Picture 8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442987" y="7728403"/>
            <a:ext cx="8172479" cy="2058367"/>
          </a:xfrm>
          <a:prstGeom prst="rect">
            <a:avLst/>
          </a:prstGeom>
        </p:spPr>
      </p:pic>
      <p:sp>
        <p:nvSpPr>
          <p:cNvPr id="9" name="TextBox 9"/>
          <p:cNvSpPr txBox="1"/>
          <p:nvPr/>
        </p:nvSpPr>
        <p:spPr>
          <a:xfrm>
            <a:off x="10597584" y="892873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FFDB15"/>
                </a:solidFill>
                <a:latin typeface="Josefin Sans Regular"/>
              </a:rPr>
              <a:t>Lập trình Web- Nhóm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grpSp>
        <p:nvGrpSpPr>
          <p:cNvPr id="3" name="Group 3"/>
          <p:cNvGrpSpPr/>
          <p:nvPr/>
        </p:nvGrpSpPr>
        <p:grpSpPr>
          <a:xfrm>
            <a:off x="1028700" y="1028700"/>
            <a:ext cx="6880880" cy="3005415"/>
            <a:chOff x="0" y="0"/>
            <a:chExt cx="9174506" cy="4007220"/>
          </a:xfrm>
        </p:grpSpPr>
        <p:sp>
          <p:nvSpPr>
            <p:cNvPr id="4" name="TextBox 4"/>
            <p:cNvSpPr txBox="1"/>
            <p:nvPr/>
          </p:nvSpPr>
          <p:spPr>
            <a:xfrm>
              <a:off x="0" y="57150"/>
              <a:ext cx="9174506" cy="2406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6957"/>
                </a:lnSpc>
              </a:pPr>
              <a:r>
                <a:rPr lang="en-US" sz="6325" spc="221">
                  <a:solidFill>
                    <a:srgbClr val="020301"/>
                  </a:solidFill>
                  <a:latin typeface="Paytone One Bold"/>
                </a:rPr>
                <a:t>GIỚI THIỆU</a:t>
              </a:r>
            </a:p>
            <a:p>
              <a:pPr algn="l">
                <a:lnSpc>
                  <a:spcPts val="6957"/>
                </a:lnSpc>
              </a:pPr>
              <a:r>
                <a:rPr lang="en-US" sz="6325" spc="221">
                  <a:solidFill>
                    <a:srgbClr val="020301"/>
                  </a:solidFill>
                  <a:latin typeface="Paytone One Bold"/>
                </a:rPr>
                <a:t>BOOTSTRAP</a:t>
              </a:r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31414"/>
              <a:ext cx="8676169" cy="69913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90"/>
                </a:lnSpc>
              </a:pPr>
              <a:endParaRPr/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076637" y="5368290"/>
            <a:ext cx="3852597" cy="5624229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28700" y="8829252"/>
            <a:ext cx="6661716" cy="42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 dirty="0" err="1" smtClean="0">
                <a:solidFill>
                  <a:srgbClr val="020301"/>
                </a:solidFill>
                <a:latin typeface="Josefin Sans Regular"/>
              </a:rPr>
              <a:t>Lập</a:t>
            </a:r>
            <a:r>
              <a:rPr lang="en-US" sz="2400" dirty="0" smtClean="0">
                <a:solidFill>
                  <a:srgbClr val="020301"/>
                </a:solidFill>
                <a:latin typeface="Josefin Sans Regular"/>
              </a:rPr>
              <a:t> </a:t>
            </a:r>
            <a:r>
              <a:rPr lang="en-US" sz="2400" dirty="0" err="1" smtClean="0">
                <a:solidFill>
                  <a:srgbClr val="020301"/>
                </a:solidFill>
                <a:latin typeface="Josefin Sans Regular"/>
              </a:rPr>
              <a:t>trình</a:t>
            </a:r>
            <a:r>
              <a:rPr lang="en-US" sz="2400" dirty="0" smtClean="0">
                <a:solidFill>
                  <a:srgbClr val="020301"/>
                </a:solidFill>
                <a:latin typeface="Josefin Sans Regular"/>
              </a:rPr>
              <a:t> Web – </a:t>
            </a:r>
            <a:r>
              <a:rPr lang="en-US" sz="2400" dirty="0" err="1" smtClean="0">
                <a:solidFill>
                  <a:srgbClr val="020301"/>
                </a:solidFill>
                <a:latin typeface="Josefin Sans Regular"/>
              </a:rPr>
              <a:t>Nhóm</a:t>
            </a:r>
            <a:r>
              <a:rPr lang="en-US" sz="2400" smtClean="0">
                <a:solidFill>
                  <a:srgbClr val="020301"/>
                </a:solidFill>
                <a:latin typeface="Josefin Sans Regular"/>
              </a:rPr>
              <a:t> 6</a:t>
            </a:r>
            <a:endParaRPr lang="en-US" sz="2400" dirty="0">
              <a:solidFill>
                <a:srgbClr val="020301"/>
              </a:solidFill>
              <a:latin typeface="Josefin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401384" y="0"/>
            <a:ext cx="15857916" cy="8994211"/>
            <a:chOff x="0" y="0"/>
            <a:chExt cx="21143888" cy="11992282"/>
          </a:xfrm>
        </p:grpSpPr>
        <p:sp>
          <p:nvSpPr>
            <p:cNvPr id="3" name="TextBox 3"/>
            <p:cNvSpPr txBox="1"/>
            <p:nvPr/>
          </p:nvSpPr>
          <p:spPr>
            <a:xfrm>
              <a:off x="0" y="-9525"/>
              <a:ext cx="21143888" cy="2643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108"/>
                </a:lnSpc>
              </a:pPr>
              <a:endParaRPr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407802"/>
              <a:ext cx="17832951" cy="115844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4366"/>
                </a:lnSpc>
              </a:pPr>
              <a:r>
                <a:rPr lang="en-US" sz="3118" spc="93" dirty="0">
                  <a:solidFill>
                    <a:srgbClr val="020301"/>
                  </a:solidFill>
                  <a:latin typeface="Amazing Grotesk Ultra Bold"/>
                </a:rPr>
                <a:t>BOOTSTRAP NAVIGATION BAR</a:t>
              </a:r>
            </a:p>
            <a:p>
              <a:pPr>
                <a:lnSpc>
                  <a:spcPts val="2154"/>
                </a:lnSpc>
              </a:pPr>
              <a:endParaRPr lang="en-US" sz="3118" spc="93" dirty="0">
                <a:solidFill>
                  <a:srgbClr val="020301"/>
                </a:solidFill>
                <a:latin typeface="Amazing Grotesk Ultra Bold"/>
              </a:endParaRPr>
            </a:p>
            <a:p>
              <a:pPr>
                <a:lnSpc>
                  <a:spcPts val="2154"/>
                </a:lnSpc>
              </a:pPr>
              <a:endParaRPr lang="en-US" sz="3118" spc="93" dirty="0">
                <a:solidFill>
                  <a:srgbClr val="020301"/>
                </a:solidFill>
                <a:latin typeface="Amazing Grotesk Ultra Bold"/>
              </a:endParaRPr>
            </a:p>
            <a:p>
              <a:pPr>
                <a:lnSpc>
                  <a:spcPts val="2154"/>
                </a:lnSpc>
              </a:pPr>
              <a:endParaRPr lang="en-US" sz="3118" spc="93" dirty="0">
                <a:solidFill>
                  <a:srgbClr val="020301"/>
                </a:solidFill>
                <a:latin typeface="Amazing Grotesk Ultra Bold"/>
              </a:endParaRPr>
            </a:p>
            <a:p>
              <a:pPr>
                <a:lnSpc>
                  <a:spcPts val="2619"/>
                </a:lnSpc>
              </a:pPr>
              <a:r>
                <a:rPr lang="en-US" sz="1871" spc="56" dirty="0">
                  <a:solidFill>
                    <a:srgbClr val="020301"/>
                  </a:solidFill>
                  <a:latin typeface="Josefin Sans Regular"/>
                </a:rPr>
                <a:t>&lt;</a:t>
              </a:r>
              <a:r>
                <a:rPr lang="en-US" sz="1871" spc="56" dirty="0" err="1">
                  <a:solidFill>
                    <a:srgbClr val="020301"/>
                  </a:solidFill>
                  <a:latin typeface="Josefin Sans Regular"/>
                </a:rPr>
                <a:t>nav</a:t>
              </a:r>
              <a:r>
                <a:rPr lang="en-US" sz="1871" spc="56" dirty="0">
                  <a:solidFill>
                    <a:srgbClr val="020301"/>
                  </a:solidFill>
                  <a:latin typeface="Josefin Sans Regular"/>
                </a:rPr>
                <a:t> class="</a:t>
              </a:r>
              <a:r>
                <a:rPr lang="en-US" sz="1871" spc="56" dirty="0" err="1">
                  <a:solidFill>
                    <a:srgbClr val="020301"/>
                  </a:solidFill>
                  <a:latin typeface="Josefin Sans Regular"/>
                </a:rPr>
                <a:t>navbar</a:t>
              </a:r>
              <a:r>
                <a:rPr lang="en-US" sz="1871" spc="56" dirty="0">
                  <a:solidFill>
                    <a:srgbClr val="020301"/>
                  </a:solidFill>
                  <a:latin typeface="Josefin Sans Regular"/>
                </a:rPr>
                <a:t> </a:t>
              </a:r>
              <a:r>
                <a:rPr lang="en-US" sz="1871" spc="56" dirty="0" err="1">
                  <a:solidFill>
                    <a:srgbClr val="020301"/>
                  </a:solidFill>
                  <a:latin typeface="Josefin Sans Regular"/>
                </a:rPr>
                <a:t>navbar</a:t>
              </a:r>
              <a:r>
                <a:rPr lang="en-US" sz="1871" spc="56" dirty="0">
                  <a:solidFill>
                    <a:srgbClr val="020301"/>
                  </a:solidFill>
                  <a:latin typeface="Josefin Sans Regular"/>
                </a:rPr>
                <a:t>-expand-</a:t>
              </a:r>
              <a:r>
                <a:rPr lang="en-US" sz="1871" spc="56" dirty="0" err="1">
                  <a:solidFill>
                    <a:srgbClr val="020301"/>
                  </a:solidFill>
                  <a:latin typeface="Josefin Sans Regular"/>
                </a:rPr>
                <a:t>sm</a:t>
              </a:r>
              <a:r>
                <a:rPr lang="en-US" sz="1871" spc="56" dirty="0">
                  <a:solidFill>
                    <a:srgbClr val="020301"/>
                  </a:solidFill>
                  <a:latin typeface="Josefin Sans Regular"/>
                </a:rPr>
                <a:t> </a:t>
              </a:r>
              <a:r>
                <a:rPr lang="en-US" sz="1871" spc="56" dirty="0" err="1">
                  <a:solidFill>
                    <a:srgbClr val="020301"/>
                  </a:solidFill>
                  <a:latin typeface="Josefin Sans Regular"/>
                </a:rPr>
                <a:t>navbar</a:t>
              </a:r>
              <a:r>
                <a:rPr lang="en-US" sz="1871" spc="56" dirty="0">
                  <a:solidFill>
                    <a:srgbClr val="020301"/>
                  </a:solidFill>
                  <a:latin typeface="Josefin Sans Regular"/>
                </a:rPr>
                <a:t>-dark </a:t>
              </a:r>
              <a:r>
                <a:rPr lang="en-US" sz="1871" spc="56" dirty="0" err="1">
                  <a:solidFill>
                    <a:srgbClr val="020301"/>
                  </a:solidFill>
                  <a:latin typeface="Josefin Sans Regular"/>
                </a:rPr>
                <a:t>bg</a:t>
              </a:r>
              <a:r>
                <a:rPr lang="en-US" sz="1871" spc="56" dirty="0">
                  <a:solidFill>
                    <a:srgbClr val="020301"/>
                  </a:solidFill>
                  <a:latin typeface="Josefin Sans Regular"/>
                </a:rPr>
                <a:t>-dark"&gt;</a:t>
              </a:r>
            </a:p>
            <a:p>
              <a:pPr>
                <a:lnSpc>
                  <a:spcPts val="2619"/>
                </a:lnSpc>
              </a:pPr>
              <a:r>
                <a:rPr lang="en-US" sz="415" spc="12" dirty="0">
                  <a:solidFill>
                    <a:srgbClr val="020301"/>
                  </a:solidFill>
                  <a:latin typeface="Arimo"/>
                </a:rPr>
                <a:t>  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&lt;div class="container-fluid"&gt;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&lt;a class="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navbar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-brand" 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javascript:void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(0)"&gt;Logo&lt;/a&gt;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&lt;div class="collapse 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navbar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-collapse" id="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mynavbar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"&gt;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&lt;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ul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class="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navbar-nav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me-auto"&gt;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&lt;li class="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-item"&gt;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  &lt;a class="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-link" 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javascript:void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(0)"&gt;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Trang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chủ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&lt;/a&gt;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&lt;/li&gt;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&lt;li class="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-item"&gt;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  &lt;a class="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-link" 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javascript:void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(0)"&gt;Blog&lt;/a&gt;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&lt;/li&gt;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&lt;li class="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-item"&gt;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  &lt;a class="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-link" 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javascript:void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(0)"&gt;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Liên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hệ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&lt;/a&gt;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&lt;/li&gt;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&lt;/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ul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&lt;form class="d-flex"&gt;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&lt;input class="form-control me-2" type="text" placeholder="Search"&gt;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  &lt;button class="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btn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btn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-primary" type="button"&gt;Search&lt;/button&gt;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  &lt;/form&gt;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  &lt;/div&gt;</a:t>
              </a:r>
            </a:p>
            <a:p>
              <a:pPr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  &lt;/div&gt;</a:t>
              </a:r>
            </a:p>
            <a:p>
              <a:pPr algn="l">
                <a:lnSpc>
                  <a:spcPts val="2619"/>
                </a:lnSpc>
              </a:pP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&lt;/</a:t>
              </a:r>
              <a:r>
                <a:rPr lang="en-US" spc="12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12" dirty="0">
                  <a:solidFill>
                    <a:srgbClr val="020301"/>
                  </a:solidFill>
                  <a:latin typeface="Arimo"/>
                </a:rPr>
                <a:t>&gt;</a:t>
              </a:r>
            </a:p>
          </p:txBody>
        </p:sp>
      </p:grpSp>
      <p:sp>
        <p:nvSpPr>
          <p:cNvPr id="5" name="AutoShape 5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6" name="AutoShape 6"/>
          <p:cNvSpPr/>
          <p:nvPr/>
        </p:nvSpPr>
        <p:spPr>
          <a:xfrm>
            <a:off x="1028700" y="986980"/>
            <a:ext cx="210021" cy="8313041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1401385" y="986981"/>
            <a:ext cx="8276015" cy="663202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0597584" y="9050042"/>
            <a:ext cx="6661716" cy="4290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 dirty="0" err="1" smtClean="0">
                <a:solidFill>
                  <a:srgbClr val="020301"/>
                </a:solidFill>
                <a:latin typeface="Josefin Sans Regular"/>
              </a:rPr>
              <a:t>Lập</a:t>
            </a:r>
            <a:r>
              <a:rPr lang="en-US" sz="2400" dirty="0" smtClean="0">
                <a:solidFill>
                  <a:srgbClr val="020301"/>
                </a:solidFill>
                <a:latin typeface="Josefin Sans Regular"/>
              </a:rPr>
              <a:t> </a:t>
            </a:r>
            <a:r>
              <a:rPr lang="en-US" sz="2400" dirty="0" err="1" smtClean="0">
                <a:solidFill>
                  <a:srgbClr val="020301"/>
                </a:solidFill>
                <a:latin typeface="Josefin Sans Regular"/>
              </a:rPr>
              <a:t>trình</a:t>
            </a:r>
            <a:r>
              <a:rPr lang="en-US" sz="2400" dirty="0" smtClean="0">
                <a:solidFill>
                  <a:srgbClr val="020301"/>
                </a:solidFill>
                <a:latin typeface="Josefin Sans Regular"/>
              </a:rPr>
              <a:t> Web- </a:t>
            </a:r>
            <a:r>
              <a:rPr lang="en-US" sz="2400" dirty="0" err="1" smtClean="0">
                <a:solidFill>
                  <a:srgbClr val="020301"/>
                </a:solidFill>
                <a:latin typeface="Josefin Sans Regular"/>
              </a:rPr>
              <a:t>Nhóm</a:t>
            </a:r>
            <a:r>
              <a:rPr lang="en-US" sz="2400" dirty="0" smtClean="0">
                <a:solidFill>
                  <a:srgbClr val="020301"/>
                </a:solidFill>
                <a:latin typeface="Josefin Sans Regular"/>
              </a:rPr>
              <a:t> 6</a:t>
            </a:r>
            <a:endParaRPr lang="en-US" sz="2400" dirty="0">
              <a:solidFill>
                <a:srgbClr val="020301"/>
              </a:solidFill>
              <a:latin typeface="Josefin Sans Regular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824633" y="1035703"/>
            <a:ext cx="210021" cy="8229600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8153400" y="5831740"/>
            <a:ext cx="3212890" cy="4690351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1154952" y="2876737"/>
            <a:ext cx="6847911" cy="4416157"/>
          </a:xfrm>
          <a:prstGeom prst="rect">
            <a:avLst/>
          </a:prstGeom>
        </p:spPr>
      </p:pic>
      <p:grpSp>
        <p:nvGrpSpPr>
          <p:cNvPr id="6" name="Group 6"/>
          <p:cNvGrpSpPr/>
          <p:nvPr/>
        </p:nvGrpSpPr>
        <p:grpSpPr>
          <a:xfrm>
            <a:off x="1633493" y="738364"/>
            <a:ext cx="5452130" cy="2876758"/>
            <a:chOff x="0" y="0"/>
            <a:chExt cx="7269506" cy="3835677"/>
          </a:xfrm>
        </p:grpSpPr>
        <p:sp>
          <p:nvSpPr>
            <p:cNvPr id="7" name="TextBox 7"/>
            <p:cNvSpPr txBox="1"/>
            <p:nvPr/>
          </p:nvSpPr>
          <p:spPr>
            <a:xfrm>
              <a:off x="0" y="-124954"/>
              <a:ext cx="7269506" cy="26112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909"/>
                </a:lnSpc>
              </a:pPr>
              <a:r>
                <a:rPr lang="en-US" sz="5649" spc="197">
                  <a:solidFill>
                    <a:srgbClr val="F3F5F9"/>
                  </a:solidFill>
                  <a:latin typeface="Paytone One Bold"/>
                </a:rPr>
                <a:t>BOOTSTRAP FORM</a:t>
              </a:r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2934612"/>
              <a:ext cx="7050569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endParaRPr/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016000" y="3060063"/>
            <a:ext cx="14744700" cy="436016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Josefin Sans Regular"/>
              </a:rPr>
              <a:t>&lt;div class="container"&gt;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&lt;h2&gt;Vertical (basic) form&lt;/h2&gt;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&lt;form action="/</a:t>
            </a:r>
            <a:r>
              <a:rPr lang="en-US" sz="1600" spc="42" dirty="0" err="1">
                <a:solidFill>
                  <a:srgbClr val="FFDB15"/>
                </a:solidFill>
                <a:latin typeface="Arimo"/>
              </a:rPr>
              <a:t>action_page.php</a:t>
            </a:r>
            <a:r>
              <a:rPr lang="en-US" sz="1600" spc="42" dirty="0">
                <a:solidFill>
                  <a:srgbClr val="FFDB15"/>
                </a:solidFill>
                <a:latin typeface="Arimo"/>
              </a:rPr>
              <a:t>"&gt;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&lt;div class="form-group"&gt;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  &lt;label for="email"&gt;Email:&lt;/label&gt;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  &lt;input type="email" class="form-control" id="email" placeholder="Enter email" name="email"&gt;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&lt;/div&gt;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&lt;div class="form-group"&gt;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  &lt;label for="</a:t>
            </a:r>
            <a:r>
              <a:rPr lang="en-US" sz="1600" spc="42" dirty="0" err="1">
                <a:solidFill>
                  <a:srgbClr val="FFDB15"/>
                </a:solidFill>
                <a:latin typeface="Arimo"/>
              </a:rPr>
              <a:t>pwd</a:t>
            </a:r>
            <a:r>
              <a:rPr lang="en-US" sz="1600" spc="42" dirty="0">
                <a:solidFill>
                  <a:srgbClr val="FFDB15"/>
                </a:solidFill>
                <a:latin typeface="Arimo"/>
              </a:rPr>
              <a:t>"&gt;Password:&lt;/label&gt;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  &lt;input type="password" class="form-control" id="</a:t>
            </a:r>
            <a:r>
              <a:rPr lang="en-US" sz="1600" spc="42" dirty="0" err="1">
                <a:solidFill>
                  <a:srgbClr val="FFDB15"/>
                </a:solidFill>
                <a:latin typeface="Arimo"/>
              </a:rPr>
              <a:t>pwd</a:t>
            </a:r>
            <a:r>
              <a:rPr lang="en-US" sz="1600" spc="42" dirty="0">
                <a:solidFill>
                  <a:srgbClr val="FFDB15"/>
                </a:solidFill>
                <a:latin typeface="Arimo"/>
              </a:rPr>
              <a:t>" placeholder="Enter password" name="</a:t>
            </a:r>
            <a:r>
              <a:rPr lang="en-US" sz="1600" spc="42" dirty="0" err="1">
                <a:solidFill>
                  <a:srgbClr val="FFDB15"/>
                </a:solidFill>
                <a:latin typeface="Arimo"/>
              </a:rPr>
              <a:t>pwd</a:t>
            </a:r>
            <a:r>
              <a:rPr lang="en-US" sz="1600" spc="42" dirty="0">
                <a:solidFill>
                  <a:srgbClr val="FFDB15"/>
                </a:solidFill>
                <a:latin typeface="Arimo"/>
              </a:rPr>
              <a:t>"&gt;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&lt;/div&gt;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&lt;div class="checkbox"&gt;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  &lt;label&gt;&lt;input type="checkbox" name="remember"&gt; Remember me&lt;/label&gt;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&lt;/div&gt;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  &lt;button type="submit" class="</a:t>
            </a:r>
            <a:r>
              <a:rPr lang="en-US" sz="1600" spc="42" dirty="0" err="1">
                <a:solidFill>
                  <a:srgbClr val="FFDB15"/>
                </a:solidFill>
                <a:latin typeface="Arimo"/>
              </a:rPr>
              <a:t>btn</a:t>
            </a:r>
            <a:r>
              <a:rPr lang="en-US" sz="1600" spc="42" dirty="0">
                <a:solidFill>
                  <a:srgbClr val="FFDB15"/>
                </a:solidFill>
                <a:latin typeface="Arimo"/>
              </a:rPr>
              <a:t> </a:t>
            </a:r>
            <a:r>
              <a:rPr lang="en-US" sz="1600" spc="42" dirty="0" err="1">
                <a:solidFill>
                  <a:srgbClr val="FFDB15"/>
                </a:solidFill>
                <a:latin typeface="Arimo"/>
              </a:rPr>
              <a:t>btn</a:t>
            </a:r>
            <a:r>
              <a:rPr lang="en-US" sz="1600" spc="42" dirty="0">
                <a:solidFill>
                  <a:srgbClr val="FFDB15"/>
                </a:solidFill>
                <a:latin typeface="Arimo"/>
              </a:rPr>
              <a:t>-default"&gt;Submit&lt;/button&gt;</a:t>
            </a:r>
          </a:p>
          <a:p>
            <a:pPr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  &lt;/form&gt;</a:t>
            </a:r>
          </a:p>
          <a:p>
            <a:pPr algn="l">
              <a:lnSpc>
                <a:spcPts val="1960"/>
              </a:lnSpc>
            </a:pPr>
            <a:r>
              <a:rPr lang="en-US" sz="1600" spc="42" dirty="0">
                <a:solidFill>
                  <a:srgbClr val="FFDB15"/>
                </a:solidFill>
                <a:latin typeface="Arimo"/>
              </a:rPr>
              <a:t>&lt;/div&gt;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82586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3F5F9"/>
                </a:solidFill>
                <a:latin typeface="Josefin Sans Regular"/>
              </a:rPr>
              <a:t>Lập trình web - Nhóm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42465" y="1344531"/>
            <a:ext cx="16828021" cy="3490251"/>
            <a:chOff x="0" y="0"/>
            <a:chExt cx="22437362" cy="4653668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22437362" cy="1250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37"/>
                </a:lnSpc>
              </a:pPr>
              <a:r>
                <a:rPr lang="en-US" sz="5874" spc="205">
                  <a:solidFill>
                    <a:srgbClr val="020301"/>
                  </a:solidFill>
                  <a:latin typeface="Paytone One Bold"/>
                </a:rPr>
                <a:t>BOOTSTRAP CAROUSEL 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1821709"/>
              <a:ext cx="20902150" cy="53646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5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2834075"/>
              <a:ext cx="17629066" cy="1780647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89"/>
                </a:lnSpc>
              </a:pPr>
              <a:r>
                <a:rPr lang="en-US" sz="3849" spc="115">
                  <a:solidFill>
                    <a:srgbClr val="020301"/>
                  </a:solidFill>
                  <a:latin typeface="Josefin Sans Regular"/>
                </a:rPr>
                <a:t>Được dung để tự động chuyển nội dung như hình ảnh tự động, giống một vòng xoay</a:t>
              </a:r>
            </a:p>
          </p:txBody>
        </p:sp>
      </p:grpSp>
      <p:sp>
        <p:nvSpPr>
          <p:cNvPr id="6" name="AutoShape 6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7" name="AutoShape 7"/>
          <p:cNvSpPr/>
          <p:nvPr/>
        </p:nvSpPr>
        <p:spPr>
          <a:xfrm>
            <a:off x="1028700" y="986980"/>
            <a:ext cx="210021" cy="8313041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8" name="TextBox 8"/>
          <p:cNvSpPr txBox="1"/>
          <p:nvPr/>
        </p:nvSpPr>
        <p:spPr>
          <a:xfrm>
            <a:off x="10597584" y="904665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20301"/>
                </a:solidFill>
                <a:latin typeface="Josefin Sans Regular"/>
              </a:rPr>
              <a:t>Lập trình Web- Nhóm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43000" y="4706253"/>
            <a:ext cx="4605767" cy="6723747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420830" y="2635845"/>
            <a:ext cx="5029317" cy="5029317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474921" y="9525"/>
            <a:ext cx="7490480" cy="19410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679"/>
              </a:lnSpc>
            </a:pPr>
            <a:r>
              <a:rPr lang="en-US" sz="6399" spc="223">
                <a:solidFill>
                  <a:srgbClr val="FFDB15"/>
                </a:solidFill>
                <a:latin typeface="Paytone One Bold"/>
              </a:rPr>
              <a:t>BOOTSTRAP</a:t>
            </a:r>
          </a:p>
          <a:p>
            <a:pPr algn="l">
              <a:lnSpc>
                <a:spcPts val="7680"/>
              </a:lnSpc>
            </a:pPr>
            <a:r>
              <a:rPr lang="en-US" sz="6399" spc="223">
                <a:solidFill>
                  <a:srgbClr val="FFDB15"/>
                </a:solidFill>
                <a:latin typeface="Paytone One Bold"/>
              </a:rPr>
              <a:t>PROGESS BAR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1028700" y="882586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FDB15"/>
                </a:solidFill>
                <a:latin typeface="Josefin Sans Regular"/>
              </a:rPr>
              <a:t>Lập trình web - Nhóm 6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9941442" y="1941093"/>
            <a:ext cx="7517956" cy="6404814"/>
            <a:chOff x="0" y="0"/>
            <a:chExt cx="10023942" cy="8539752"/>
          </a:xfrm>
        </p:grpSpPr>
        <p:sp>
          <p:nvSpPr>
            <p:cNvPr id="8" name="TextBox 8"/>
            <p:cNvSpPr txBox="1"/>
            <p:nvPr/>
          </p:nvSpPr>
          <p:spPr>
            <a:xfrm>
              <a:off x="0" y="-57150"/>
              <a:ext cx="9248359" cy="298316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79"/>
                </a:lnSpc>
              </a:pPr>
              <a:r>
                <a:rPr lang="en-US" sz="3199" spc="95">
                  <a:solidFill>
                    <a:srgbClr val="FFDB15"/>
                  </a:solidFill>
                  <a:latin typeface="Josefin Sans Regular"/>
                </a:rPr>
                <a:t>&lt;div class="progress"&gt;</a:t>
              </a:r>
            </a:p>
            <a:p>
              <a:pPr algn="l">
                <a:lnSpc>
                  <a:spcPts val="4479"/>
                </a:lnSpc>
              </a:pPr>
              <a:r>
                <a:rPr lang="en-US" sz="3199" spc="95">
                  <a:solidFill>
                    <a:srgbClr val="FFDB15"/>
                  </a:solidFill>
                  <a:latin typeface="Josefin Sans Regular"/>
                </a:rPr>
                <a:t>  &lt;div class="progress-bar" style="width:70%"&gt;&lt;/div&gt;</a:t>
              </a:r>
            </a:p>
            <a:p>
              <a:pPr algn="l">
                <a:lnSpc>
                  <a:spcPts val="4479"/>
                </a:lnSpc>
              </a:pPr>
              <a:r>
                <a:rPr lang="en-US" sz="3199" spc="95">
                  <a:solidFill>
                    <a:srgbClr val="FFDB15"/>
                  </a:solidFill>
                  <a:latin typeface="Josefin Sans Regular"/>
                </a:rPr>
                <a:t>&lt;/div&gt;</a:t>
              </a:r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2017756"/>
              <a:ext cx="10023942" cy="89151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334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139183"/>
              <a:ext cx="9248359" cy="540056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480"/>
                </a:lnSpc>
              </a:pPr>
              <a:endParaRPr/>
            </a:p>
            <a:p>
              <a:pPr algn="l">
                <a:lnSpc>
                  <a:spcPts val="5319"/>
                </a:lnSpc>
              </a:pPr>
              <a:r>
                <a:rPr lang="en-US" sz="3799" spc="113">
                  <a:solidFill>
                    <a:srgbClr val="F3F5F9"/>
                  </a:solidFill>
                  <a:latin typeface="Josefin Sans Regular"/>
                </a:rPr>
                <a:t>Có nhiều loại Progess bar</a:t>
              </a:r>
            </a:p>
            <a:p>
              <a:pPr algn="l">
                <a:lnSpc>
                  <a:spcPts val="4480"/>
                </a:lnSpc>
              </a:pPr>
              <a:r>
                <a:rPr lang="en-US" sz="3799" spc="113">
                  <a:solidFill>
                    <a:srgbClr val="F3F5F9"/>
                  </a:solidFill>
                  <a:latin typeface="Josefin Sans Regular"/>
                </a:rPr>
                <a:t>     .progress-bar-success</a:t>
              </a:r>
            </a:p>
            <a:p>
              <a:pPr algn="l">
                <a:lnSpc>
                  <a:spcPts val="4480"/>
                </a:lnSpc>
              </a:pPr>
              <a:r>
                <a:rPr lang="en-US" sz="3200" spc="96">
                  <a:solidFill>
                    <a:srgbClr val="F3F5F9"/>
                  </a:solidFill>
                  <a:latin typeface="Josefin Sans Regular"/>
                </a:rPr>
                <a:t>     </a:t>
              </a:r>
              <a:r>
                <a:rPr lang="en-US" sz="3799" spc="113">
                  <a:solidFill>
                    <a:srgbClr val="F3F5F9"/>
                  </a:solidFill>
                  <a:latin typeface="Josefin Sans Regular"/>
                </a:rPr>
                <a:t>.progress-bar-striped</a:t>
              </a:r>
            </a:p>
            <a:p>
              <a:pPr algn="l">
                <a:lnSpc>
                  <a:spcPts val="4480"/>
                </a:lnSpc>
              </a:pPr>
              <a:r>
                <a:rPr lang="en-US" sz="3200" spc="96">
                  <a:solidFill>
                    <a:srgbClr val="F3F5F9"/>
                  </a:solidFill>
                  <a:latin typeface="Josefin Sans Regular"/>
                </a:rPr>
                <a:t>      </a:t>
              </a:r>
              <a:r>
                <a:rPr lang="en-US" sz="3799" spc="113">
                  <a:solidFill>
                    <a:srgbClr val="F3F5F9"/>
                  </a:solidFill>
                  <a:latin typeface="Josefin Sans Regular"/>
                </a:rPr>
                <a:t>Active</a:t>
              </a:r>
            </a:p>
            <a:p>
              <a:pPr algn="l">
                <a:lnSpc>
                  <a:spcPts val="4480"/>
                </a:lnSpc>
              </a:pPr>
              <a:r>
                <a:rPr lang="en-US" sz="3200" spc="96">
                  <a:solidFill>
                    <a:srgbClr val="F3F5F9"/>
                  </a:solidFill>
                  <a:latin typeface="Josefin Sans Regular"/>
                </a:rPr>
                <a:t>      </a:t>
              </a:r>
              <a:r>
                <a:rPr lang="en-US" sz="3799" spc="113">
                  <a:solidFill>
                    <a:srgbClr val="F3F5F9"/>
                  </a:solidFill>
                  <a:latin typeface="Josefin Sans Regular"/>
                </a:rPr>
                <a:t>stacked progress bar</a:t>
              </a:r>
            </a:p>
            <a:p>
              <a:pPr algn="l">
                <a:lnSpc>
                  <a:spcPts val="4480"/>
                </a:lnSpc>
              </a:pPr>
              <a:endParaRPr lang="en-US" sz="3799" spc="113">
                <a:solidFill>
                  <a:srgbClr val="F3F5F9"/>
                </a:solidFill>
                <a:latin typeface="Josefin Sans Regular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028700" y="986980"/>
            <a:ext cx="210021" cy="8313041"/>
          </a:xfrm>
          <a:prstGeom prst="rect">
            <a:avLst/>
          </a:prstGeom>
          <a:solidFill>
            <a:srgbClr val="020301"/>
          </a:solidFill>
        </p:spPr>
      </p:sp>
      <p:grpSp>
        <p:nvGrpSpPr>
          <p:cNvPr id="3" name="Group 3"/>
          <p:cNvGrpSpPr/>
          <p:nvPr/>
        </p:nvGrpSpPr>
        <p:grpSpPr>
          <a:xfrm>
            <a:off x="1436447" y="-2214021"/>
            <a:ext cx="14308815" cy="10836275"/>
            <a:chOff x="0" y="-57150"/>
            <a:chExt cx="19078421" cy="14448366"/>
          </a:xfrm>
        </p:grpSpPr>
        <p:sp>
          <p:nvSpPr>
            <p:cNvPr id="4" name="TextBox 4"/>
            <p:cNvSpPr txBox="1"/>
            <p:nvPr/>
          </p:nvSpPr>
          <p:spPr>
            <a:xfrm>
              <a:off x="0" y="-57150"/>
              <a:ext cx="19078421" cy="125084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37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159936"/>
              <a:ext cx="14989941" cy="1123128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109"/>
                </a:lnSpc>
              </a:pPr>
              <a:r>
                <a:rPr lang="en-US" sz="3649" spc="109" dirty="0">
                  <a:solidFill>
                    <a:srgbClr val="020301"/>
                  </a:solidFill>
                  <a:latin typeface="Amazing Grotesk Ultra Bold"/>
                </a:rPr>
                <a:t>BOOTSTRAP SCROLL</a:t>
              </a:r>
            </a:p>
            <a:p>
              <a:pPr>
                <a:lnSpc>
                  <a:spcPts val="2870"/>
                </a:lnSpc>
              </a:pPr>
              <a:r>
                <a:rPr lang="en-US" spc="61" dirty="0">
                  <a:solidFill>
                    <a:srgbClr val="020301"/>
                  </a:solidFill>
                  <a:latin typeface="Josefin Sans Regular"/>
                </a:rPr>
                <a:t>&lt;</a:t>
              </a:r>
              <a:r>
                <a:rPr lang="en-US" spc="61" dirty="0" err="1">
                  <a:solidFill>
                    <a:srgbClr val="020301"/>
                  </a:solidFill>
                  <a:latin typeface="Josefin Sans Regular"/>
                </a:rPr>
                <a:t>nav</a:t>
              </a:r>
              <a:r>
                <a:rPr lang="en-US" spc="61" dirty="0">
                  <a:solidFill>
                    <a:srgbClr val="020301"/>
                  </a:solidFill>
                  <a:latin typeface="Josefin Sans Regular"/>
                </a:rPr>
                <a:t> class="</a:t>
              </a:r>
              <a:r>
                <a:rPr lang="en-US" spc="61" dirty="0" err="1">
                  <a:solidFill>
                    <a:srgbClr val="020301"/>
                  </a:solidFill>
                  <a:latin typeface="Josefin Sans Regular"/>
                </a:rPr>
                <a:t>navbar</a:t>
              </a:r>
              <a:r>
                <a:rPr lang="en-US" spc="61" dirty="0">
                  <a:solidFill>
                    <a:srgbClr val="020301"/>
                  </a:solidFill>
                  <a:latin typeface="Josefin Sans Regular"/>
                </a:rPr>
                <a:t> </a:t>
              </a:r>
              <a:r>
                <a:rPr lang="en-US" spc="61" dirty="0" err="1">
                  <a:solidFill>
                    <a:srgbClr val="020301"/>
                  </a:solidFill>
                  <a:latin typeface="Josefin Sans Regular"/>
                </a:rPr>
                <a:t>navbar</a:t>
              </a:r>
              <a:r>
                <a:rPr lang="en-US" spc="61" dirty="0">
                  <a:solidFill>
                    <a:srgbClr val="020301"/>
                  </a:solidFill>
                  <a:latin typeface="Josefin Sans Regular"/>
                </a:rPr>
                <a:t>-expand-</a:t>
              </a:r>
              <a:r>
                <a:rPr lang="en-US" spc="61" dirty="0" err="1">
                  <a:solidFill>
                    <a:srgbClr val="020301"/>
                  </a:solidFill>
                  <a:latin typeface="Josefin Sans Regular"/>
                </a:rPr>
                <a:t>sm</a:t>
              </a:r>
              <a:r>
                <a:rPr lang="en-US" spc="61" dirty="0">
                  <a:solidFill>
                    <a:srgbClr val="020301"/>
                  </a:solidFill>
                  <a:latin typeface="Josefin Sans Regular"/>
                </a:rPr>
                <a:t> </a:t>
              </a:r>
              <a:r>
                <a:rPr lang="en-US" spc="61" dirty="0" err="1">
                  <a:solidFill>
                    <a:srgbClr val="020301"/>
                  </a:solidFill>
                  <a:latin typeface="Josefin Sans Regular"/>
                </a:rPr>
                <a:t>bg</a:t>
              </a:r>
              <a:r>
                <a:rPr lang="en-US" spc="61" dirty="0">
                  <a:solidFill>
                    <a:srgbClr val="020301"/>
                  </a:solidFill>
                  <a:latin typeface="Josefin Sans Regular"/>
                </a:rPr>
                <a:t>-dark </a:t>
              </a:r>
              <a:r>
                <a:rPr lang="en-US" spc="61" dirty="0" err="1">
                  <a:solidFill>
                    <a:srgbClr val="020301"/>
                  </a:solidFill>
                  <a:latin typeface="Josefin Sans Regular"/>
                </a:rPr>
                <a:t>navbar</a:t>
              </a:r>
              <a:r>
                <a:rPr lang="en-US" spc="61" dirty="0">
                  <a:solidFill>
                    <a:srgbClr val="020301"/>
                  </a:solidFill>
                  <a:latin typeface="Josefin Sans Regular"/>
                </a:rPr>
                <a:t>-dark fixed-top"&gt;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&lt;div class="container-fluid"&gt;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  &lt;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ul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class="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navbar-nav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"&gt;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    &lt;li class="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-item"&gt;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      &lt;a class="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-link" 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="#section1"&gt;Section 1&lt;/a&gt;&lt;/li&gt;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    &lt;li class="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-item"&gt;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      &lt;a class="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-link" 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="#section2"&gt;Section 2&lt;/a&gt;&lt;/li&gt;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    &lt;li class="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-item"&gt;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      &lt;a class="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-link" 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href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="#section3"&gt;Section 3&lt;/a&gt;&lt;/li&gt;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  &lt;/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ul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&lt;/div&gt;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&lt;/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nav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&lt;div id="section1" class="container-fluid 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bg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-success text-white" style="padding:60px 20px;"&gt;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&lt;h1&gt;Section 1&lt;/h1&gt;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&lt;/div&gt;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&lt;div id="section2" class="container-fluid 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bg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-warning" style="padding:50px 20px;"&gt;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&lt;h1&gt;Section 2&lt;/h1&gt;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&lt;/div&gt;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&lt;div id="section3" class="container-fluid </a:t>
              </a:r>
              <a:r>
                <a:rPr lang="en-US" spc="6" dirty="0" err="1">
                  <a:solidFill>
                    <a:srgbClr val="020301"/>
                  </a:solidFill>
                  <a:latin typeface="Arimo"/>
                </a:rPr>
                <a:t>bg</a:t>
              </a: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-secondary text-white" style="padding:100px 20px;"&gt;</a:t>
              </a:r>
            </a:p>
            <a:p>
              <a:pPr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  &lt;h1&gt;Section 3&lt;/h1&gt;</a:t>
              </a:r>
            </a:p>
            <a:p>
              <a:pPr algn="l">
                <a:lnSpc>
                  <a:spcPts val="2870"/>
                </a:lnSpc>
              </a:pPr>
              <a:r>
                <a:rPr lang="en-US" spc="6" dirty="0">
                  <a:solidFill>
                    <a:srgbClr val="020301"/>
                  </a:solidFill>
                  <a:latin typeface="Arimo"/>
                </a:rPr>
                <a:t>&lt;/div&gt;</a:t>
              </a:r>
            </a:p>
          </p:txBody>
        </p:sp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2"/>
          <a:srcRect b="12995"/>
          <a:stretch>
            <a:fillRect/>
          </a:stretch>
        </p:blipFill>
        <p:spPr>
          <a:xfrm>
            <a:off x="10724780" y="986980"/>
            <a:ext cx="7563220" cy="4027186"/>
          </a:xfrm>
          <a:prstGeom prst="rect">
            <a:avLst/>
          </a:prstGeom>
        </p:spPr>
      </p:pic>
      <p:sp>
        <p:nvSpPr>
          <p:cNvPr id="7" name="TextBox 7"/>
          <p:cNvSpPr txBox="1"/>
          <p:nvPr/>
        </p:nvSpPr>
        <p:spPr>
          <a:xfrm>
            <a:off x="10597584" y="904665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20301"/>
                </a:solidFill>
                <a:latin typeface="Josefin Sans Regular"/>
              </a:rPr>
              <a:t>Lập trình Web- Nhóm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 l="144" r="144"/>
          <a:stretch>
            <a:fillRect/>
          </a:stretch>
        </p:blipFill>
        <p:spPr>
          <a:xfrm>
            <a:off x="746013" y="3218655"/>
            <a:ext cx="4605767" cy="67237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/>
          <a:srcRect t="17557" b="17713"/>
          <a:stretch>
            <a:fillRect/>
          </a:stretch>
        </p:blipFill>
        <p:spPr>
          <a:xfrm>
            <a:off x="1854790" y="5143500"/>
            <a:ext cx="2388212" cy="108783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5"/>
          <a:srcRect l="4031" r="4031"/>
          <a:stretch>
            <a:fillRect/>
          </a:stretch>
        </p:blipFill>
        <p:spPr>
          <a:xfrm>
            <a:off x="12287851" y="5143500"/>
            <a:ext cx="5535848" cy="108783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6292331" y="5143500"/>
            <a:ext cx="4359335" cy="115394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2432083" y="1028700"/>
            <a:ext cx="11719423" cy="16383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450"/>
              </a:lnSpc>
            </a:pPr>
            <a:r>
              <a:rPr lang="en-US" sz="5375" spc="107">
                <a:solidFill>
                  <a:srgbClr val="FFDB15"/>
                </a:solidFill>
                <a:latin typeface="Paytone One Bold"/>
              </a:rPr>
              <a:t>Bootstrap Alerts</a:t>
            </a:r>
          </a:p>
          <a:p>
            <a:pPr algn="ctr">
              <a:lnSpc>
                <a:spcPts val="6450"/>
              </a:lnSpc>
            </a:pPr>
            <a:endParaRPr lang="en-US" sz="5375" spc="107">
              <a:solidFill>
                <a:srgbClr val="FFDB15"/>
              </a:solidFill>
              <a:latin typeface="Paytone One Bold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6740119" y="7149917"/>
            <a:ext cx="3911548" cy="91821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.alert-dismissible</a:t>
            </a:r>
          </a:p>
          <a:p>
            <a:pPr algn="ctr">
              <a:lnSpc>
                <a:spcPts val="3600"/>
              </a:lnSpc>
            </a:pPr>
            <a:r>
              <a:rPr lang="en-US" sz="2400" spc="127">
                <a:solidFill>
                  <a:srgbClr val="FFDB15"/>
                </a:solidFill>
                <a:latin typeface="Josefin Sans Regular"/>
              </a:rPr>
              <a:t>class</a:t>
            </a:r>
          </a:p>
        </p:txBody>
      </p:sp>
      <p:grpSp>
        <p:nvGrpSpPr>
          <p:cNvPr id="8" name="Group 8"/>
          <p:cNvGrpSpPr/>
          <p:nvPr/>
        </p:nvGrpSpPr>
        <p:grpSpPr>
          <a:xfrm>
            <a:off x="12378795" y="6231332"/>
            <a:ext cx="4558085" cy="1379418"/>
            <a:chOff x="0" y="0"/>
            <a:chExt cx="6077446" cy="1839225"/>
          </a:xfrm>
        </p:grpSpPr>
        <p:sp>
          <p:nvSpPr>
            <p:cNvPr id="9" name="TextBox 9"/>
            <p:cNvSpPr txBox="1"/>
            <p:nvPr/>
          </p:nvSpPr>
          <p:spPr>
            <a:xfrm>
              <a:off x="0" y="-28575"/>
              <a:ext cx="6077446" cy="6584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936"/>
                </a:lnSpc>
              </a:pPr>
              <a:endParaRPr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26728" y="1256295"/>
              <a:ext cx="5215398" cy="1192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FFDB15"/>
                  </a:solidFill>
                  <a:latin typeface="Josefin Sans Regular"/>
                </a:rPr>
                <a:t>.alert-link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FFDB15"/>
                  </a:solidFill>
                  <a:latin typeface="Josefin Sans Regular"/>
                </a:rPr>
                <a:t>class</a:t>
              </a:r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1143000" y="2667000"/>
            <a:ext cx="20588638" cy="2919426"/>
            <a:chOff x="0" y="0"/>
            <a:chExt cx="27451518" cy="3892568"/>
          </a:xfrm>
        </p:grpSpPr>
        <p:sp>
          <p:nvSpPr>
            <p:cNvPr id="12" name="TextBox 12"/>
            <p:cNvSpPr txBox="1"/>
            <p:nvPr/>
          </p:nvSpPr>
          <p:spPr>
            <a:xfrm>
              <a:off x="0" y="-28575"/>
              <a:ext cx="27451518" cy="485474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855"/>
                </a:lnSpc>
              </a:pPr>
              <a:r>
                <a:rPr lang="en-US" sz="2248" spc="139">
                  <a:solidFill>
                    <a:srgbClr val="F3F5F9"/>
                  </a:solidFill>
                  <a:latin typeface="Josefin Sans Regular"/>
                </a:rPr>
                <a:t>BOOTSTRAP 5 CUNG CẤP MỘT CÁCH DỄ DÀNG ĐỂ TẠO CÁC THÔNG BÁO CẢNH BÁO ĐƯỢC XÁC ĐỊNH TRƯỚC</a:t>
              </a:r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1927507" y="518522"/>
              <a:ext cx="23557687" cy="37992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511"/>
                </a:lnSpc>
              </a:pPr>
              <a:endParaRPr/>
            </a:p>
            <a:p>
              <a:pPr algn="ctr">
                <a:lnSpc>
                  <a:spcPts val="2511"/>
                </a:lnSpc>
              </a:pPr>
              <a:endParaRPr/>
            </a:p>
            <a:p>
              <a:pPr algn="ctr">
                <a:lnSpc>
                  <a:spcPts val="2511"/>
                </a:lnSpc>
              </a:pPr>
              <a:endParaRPr/>
            </a:p>
            <a:p>
              <a:pPr algn="ctr">
                <a:lnSpc>
                  <a:spcPts val="2511"/>
                </a:lnSpc>
              </a:pPr>
              <a:endParaRPr/>
            </a:p>
            <a:p>
              <a:pPr algn="ctr">
                <a:lnSpc>
                  <a:spcPts val="2511"/>
                </a:lnSpc>
              </a:pPr>
              <a:endParaRPr/>
            </a:p>
            <a:p>
              <a:pPr algn="ctr">
                <a:lnSpc>
                  <a:spcPts val="2511"/>
                </a:lnSpc>
              </a:pPr>
              <a:endParaRPr/>
            </a:p>
            <a:p>
              <a:pPr algn="ctr">
                <a:lnSpc>
                  <a:spcPts val="2511"/>
                </a:lnSpc>
              </a:pPr>
              <a:endParaRPr/>
            </a:p>
            <a:p>
              <a:pPr algn="ctr">
                <a:lnSpc>
                  <a:spcPts val="2511"/>
                </a:lnSpc>
              </a:pPr>
              <a:endParaRPr/>
            </a:p>
            <a:p>
              <a:pPr>
                <a:lnSpc>
                  <a:spcPts val="2511"/>
                </a:lnSpc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grpSp>
        <p:nvGrpSpPr>
          <p:cNvPr id="3" name="Group 3"/>
          <p:cNvGrpSpPr/>
          <p:nvPr/>
        </p:nvGrpSpPr>
        <p:grpSpPr>
          <a:xfrm>
            <a:off x="2861518" y="2976247"/>
            <a:ext cx="12564963" cy="5004064"/>
            <a:chOff x="0" y="0"/>
            <a:chExt cx="16753284" cy="6672085"/>
          </a:xfrm>
        </p:grpSpPr>
        <p:sp>
          <p:nvSpPr>
            <p:cNvPr id="4" name="AutoShape 4"/>
            <p:cNvSpPr/>
            <p:nvPr/>
          </p:nvSpPr>
          <p:spPr>
            <a:xfrm>
              <a:off x="0" y="0"/>
              <a:ext cx="16753284" cy="6672085"/>
            </a:xfrm>
            <a:prstGeom prst="rect">
              <a:avLst/>
            </a:prstGeom>
            <a:solidFill>
              <a:srgbClr val="F3F5F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72058" y="1550493"/>
              <a:ext cx="13679969" cy="233330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7019"/>
                </a:lnSpc>
              </a:pPr>
              <a:r>
                <a:rPr lang="en-US" sz="5399" spc="194">
                  <a:solidFill>
                    <a:srgbClr val="FF1616"/>
                  </a:solidFill>
                  <a:latin typeface="Paytone One Bold"/>
                </a:rPr>
                <a:t>THANK YOU FOR LISTENING !!!</a:t>
              </a: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3147788" y="4309321"/>
              <a:ext cx="10528508" cy="671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165"/>
                </a:lnSpc>
              </a:pPr>
              <a:r>
                <a:rPr lang="en-US" sz="2975" spc="89">
                  <a:solidFill>
                    <a:srgbClr val="020301"/>
                  </a:solidFill>
                  <a:latin typeface="Josefin Sans Regular"/>
                </a:rPr>
                <a:t>Lập trình web - Nhóm 6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9448800" y="1035703"/>
            <a:ext cx="210021" cy="8229600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606445" y="2798325"/>
            <a:ext cx="3212890" cy="4690351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2420112" y="2739623"/>
            <a:ext cx="5452130" cy="30392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7909"/>
              </a:lnSpc>
            </a:pPr>
            <a:r>
              <a:rPr lang="en-US" sz="5649" spc="197" dirty="0">
                <a:solidFill>
                  <a:srgbClr val="F3F5F9"/>
                </a:solidFill>
                <a:latin typeface="Paytone One Bold"/>
              </a:rPr>
              <a:t>BOOTSTRAP</a:t>
            </a:r>
          </a:p>
          <a:p>
            <a:pPr>
              <a:lnSpc>
                <a:spcPts val="7909"/>
              </a:lnSpc>
            </a:pPr>
            <a:r>
              <a:rPr lang="en-US" sz="4000" spc="42" dirty="0">
                <a:solidFill>
                  <a:srgbClr val="F3F5F9"/>
                </a:solidFill>
                <a:latin typeface="Arimo Bold"/>
              </a:rPr>
              <a:t>LÀ GÌ?</a:t>
            </a:r>
          </a:p>
          <a:p>
            <a:pPr algn="l">
              <a:lnSpc>
                <a:spcPts val="7909"/>
              </a:lnSpc>
            </a:pPr>
            <a:endParaRPr lang="en-US" sz="1200" spc="42" dirty="0">
              <a:solidFill>
                <a:srgbClr val="F3F5F9"/>
              </a:solidFill>
              <a:latin typeface="Arimo Bold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9887019" y="2378905"/>
            <a:ext cx="7372281" cy="57341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671"/>
              </a:lnSpc>
            </a:pPr>
            <a:r>
              <a:rPr lang="en-US" sz="4050" spc="121">
                <a:solidFill>
                  <a:srgbClr val="FFDB15"/>
                </a:solidFill>
                <a:latin typeface="Josefin Sans Regular"/>
              </a:rPr>
              <a:t>Free framework HTML, CSS, và JavaScript </a:t>
            </a:r>
          </a:p>
          <a:p>
            <a:pPr>
              <a:lnSpc>
                <a:spcPts val="5671"/>
              </a:lnSpc>
            </a:pPr>
            <a:endParaRPr lang="en-US" sz="4050" spc="121">
              <a:solidFill>
                <a:srgbClr val="FFDB15"/>
              </a:solidFill>
              <a:latin typeface="Josefin Sans Regular"/>
            </a:endParaRPr>
          </a:p>
          <a:p>
            <a:pPr>
              <a:lnSpc>
                <a:spcPts val="5671"/>
              </a:lnSpc>
            </a:pPr>
            <a:r>
              <a:rPr lang="en-US" sz="4050" spc="121">
                <a:solidFill>
                  <a:srgbClr val="FFDB15"/>
                </a:solidFill>
                <a:latin typeface="Josefin Sans Regular"/>
              </a:rPr>
              <a:t>Dễ dàng, thuận tiện, và nhanh chóng xây dựng responsive cho trang web </a:t>
            </a:r>
          </a:p>
          <a:p>
            <a:pPr>
              <a:lnSpc>
                <a:spcPts val="5671"/>
              </a:lnSpc>
            </a:pPr>
            <a:endParaRPr lang="en-US" sz="4050" spc="121">
              <a:solidFill>
                <a:srgbClr val="FFDB15"/>
              </a:solidFill>
              <a:latin typeface="Josefin Sans Regular"/>
            </a:endParaRPr>
          </a:p>
          <a:p>
            <a:pPr algn="l">
              <a:lnSpc>
                <a:spcPts val="5671"/>
              </a:lnSpc>
            </a:pPr>
            <a:endParaRPr lang="en-US" sz="4050" spc="121">
              <a:solidFill>
                <a:srgbClr val="FFDB15"/>
              </a:solidFill>
              <a:latin typeface="Josefin Sans Regular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28700" y="882586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F3F5F9"/>
                </a:solidFill>
                <a:latin typeface="Josefin Sans Regular"/>
              </a:rPr>
              <a:t>Lập trình web- Nhóm 06</a:t>
            </a:r>
          </a:p>
        </p:txBody>
      </p:sp>
      <p:sp>
        <p:nvSpPr>
          <p:cNvPr id="7" name="AutoShape 7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048455" y="4025072"/>
            <a:ext cx="10195580" cy="3912844"/>
            <a:chOff x="0" y="0"/>
            <a:chExt cx="13594106" cy="5217125"/>
          </a:xfrm>
        </p:grpSpPr>
        <p:sp>
          <p:nvSpPr>
            <p:cNvPr id="3" name="TextBox 3"/>
            <p:cNvSpPr txBox="1"/>
            <p:nvPr/>
          </p:nvSpPr>
          <p:spPr>
            <a:xfrm>
              <a:off x="0" y="-57150"/>
              <a:ext cx="13594106" cy="2544022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637"/>
                </a:lnSpc>
              </a:pPr>
              <a:r>
                <a:rPr lang="en-US" sz="5874" spc="205">
                  <a:solidFill>
                    <a:srgbClr val="020301"/>
                  </a:solidFill>
                  <a:latin typeface="Paytone One Bold"/>
                </a:rPr>
                <a:t>TẠI SAO NÊN SỬ DỤNG BOOSTRAP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95837"/>
              <a:ext cx="12663969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endParaRPr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4491849"/>
              <a:ext cx="10680908" cy="68632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270"/>
                </a:lnSpc>
              </a:pPr>
              <a:endParaRPr/>
            </a:p>
          </p:txBody>
        </p:sp>
      </p:grpSp>
      <p:sp>
        <p:nvSpPr>
          <p:cNvPr id="6" name="AutoShape 6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pic>
        <p:nvPicPr>
          <p:cNvPr id="7" name="Picture 7"/>
          <p:cNvPicPr>
            <a:picLocks noChangeAspect="1"/>
          </p:cNvPicPr>
          <p:nvPr/>
        </p:nvPicPr>
        <p:blipFill>
          <a:blip r:embed="rId2"/>
          <a:srcRect l="29788" t="605" r="12248"/>
          <a:stretch>
            <a:fillRect/>
          </a:stretch>
        </p:blipFill>
        <p:spPr>
          <a:xfrm>
            <a:off x="11266398" y="14859"/>
            <a:ext cx="7020276" cy="8020426"/>
          </a:xfrm>
          <a:prstGeom prst="rect">
            <a:avLst/>
          </a:prstGeom>
        </p:spPr>
      </p:pic>
      <p:sp>
        <p:nvSpPr>
          <p:cNvPr id="8" name="AutoShape 8"/>
          <p:cNvSpPr/>
          <p:nvPr/>
        </p:nvSpPr>
        <p:spPr>
          <a:xfrm>
            <a:off x="1028700" y="986980"/>
            <a:ext cx="210021" cy="8313041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9" name="TextBox 9"/>
          <p:cNvSpPr txBox="1"/>
          <p:nvPr/>
        </p:nvSpPr>
        <p:spPr>
          <a:xfrm>
            <a:off x="10597584" y="9046655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r">
              <a:lnSpc>
                <a:spcPts val="3359"/>
              </a:lnSpc>
            </a:pPr>
            <a:r>
              <a:rPr lang="en-US" sz="2400">
                <a:solidFill>
                  <a:srgbClr val="020301"/>
                </a:solidFill>
                <a:latin typeface="Josefin Sans Regular"/>
              </a:rPr>
              <a:t>Lập trình web - Nhóm 6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5802497" y="6629664"/>
            <a:ext cx="2952389" cy="4310058"/>
          </a:xfrm>
          <a:prstGeom prst="rect">
            <a:avLst/>
          </a:prstGeom>
        </p:spPr>
      </p:pic>
      <p:sp>
        <p:nvSpPr>
          <p:cNvPr id="3" name="AutoShape 3"/>
          <p:cNvSpPr/>
          <p:nvPr/>
        </p:nvSpPr>
        <p:spPr>
          <a:xfrm>
            <a:off x="6716622" y="1028700"/>
            <a:ext cx="210021" cy="8229600"/>
          </a:xfrm>
          <a:prstGeom prst="rect">
            <a:avLst/>
          </a:prstGeom>
          <a:solidFill>
            <a:srgbClr val="F3F5F9"/>
          </a:solidFill>
        </p:spPr>
      </p:sp>
      <p:grpSp>
        <p:nvGrpSpPr>
          <p:cNvPr id="4" name="Group 4"/>
          <p:cNvGrpSpPr/>
          <p:nvPr/>
        </p:nvGrpSpPr>
        <p:grpSpPr>
          <a:xfrm>
            <a:off x="7881731" y="232117"/>
            <a:ext cx="9396960" cy="11497727"/>
            <a:chOff x="0" y="-95250"/>
            <a:chExt cx="12529280" cy="15330302"/>
          </a:xfrm>
        </p:grpSpPr>
        <p:sp>
          <p:nvSpPr>
            <p:cNvPr id="5" name="TextBox 5"/>
            <p:cNvSpPr txBox="1"/>
            <p:nvPr/>
          </p:nvSpPr>
          <p:spPr>
            <a:xfrm>
              <a:off x="0" y="-95250"/>
              <a:ext cx="12529280" cy="20034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6773"/>
                </a:lnSpc>
              </a:pPr>
              <a:r>
                <a:rPr lang="en-US" sz="4838" spc="145">
                  <a:solidFill>
                    <a:srgbClr val="F3F5F9"/>
                  </a:solidFill>
                  <a:latin typeface="Josefin Sans Regular Bold"/>
                </a:rPr>
                <a:t>Great idea!</a:t>
              </a:r>
            </a:p>
            <a:p>
              <a:pPr algn="l">
                <a:lnSpc>
                  <a:spcPts val="5362"/>
                </a:lnSpc>
              </a:pPr>
              <a:endParaRPr lang="en-US" sz="4838" spc="145">
                <a:solidFill>
                  <a:srgbClr val="F3F5F9"/>
                </a:solidFill>
                <a:latin typeface="Josefin Sans Regular Bold"/>
              </a:endParaRPr>
            </a:p>
          </p:txBody>
        </p:sp>
        <p:sp>
          <p:nvSpPr>
            <p:cNvPr id="6" name="TextBox 6"/>
            <p:cNvSpPr txBox="1"/>
            <p:nvPr/>
          </p:nvSpPr>
          <p:spPr>
            <a:xfrm>
              <a:off x="0" y="4151899"/>
              <a:ext cx="12529280" cy="553997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marL="827045" lvl="1" indent="-413522">
                <a:lnSpc>
                  <a:spcPts val="5362"/>
                </a:lnSpc>
                <a:buFont typeface="Arial"/>
                <a:buChar char="•"/>
              </a:pPr>
              <a:r>
                <a:rPr lang="en-US" sz="3200" spc="114" dirty="0" err="1">
                  <a:solidFill>
                    <a:srgbClr val="FFDB15"/>
                  </a:solidFill>
                  <a:latin typeface="Josefin Sans Regular"/>
                </a:rPr>
                <a:t>Dễ</a:t>
              </a:r>
              <a:r>
                <a:rPr lang="en-US" sz="3200" spc="114" dirty="0">
                  <a:solidFill>
                    <a:srgbClr val="FFDB15"/>
                  </a:solidFill>
                  <a:latin typeface="Josefin Sans Regular"/>
                </a:rPr>
                <a:t> </a:t>
              </a:r>
              <a:r>
                <a:rPr lang="en-US" sz="3200" spc="114" dirty="0" err="1">
                  <a:solidFill>
                    <a:srgbClr val="FFDB15"/>
                  </a:solidFill>
                  <a:latin typeface="Josefin Sans Regular"/>
                </a:rPr>
                <a:t>sử</a:t>
              </a:r>
              <a:r>
                <a:rPr lang="en-US" sz="3200" spc="114" dirty="0">
                  <a:solidFill>
                    <a:srgbClr val="FFDB15"/>
                  </a:solidFill>
                  <a:latin typeface="Josefin Sans Regular"/>
                </a:rPr>
                <a:t> </a:t>
              </a:r>
              <a:r>
                <a:rPr lang="en-US" sz="3200" spc="114" dirty="0" err="1">
                  <a:solidFill>
                    <a:srgbClr val="FFDB15"/>
                  </a:solidFill>
                  <a:latin typeface="Josefin Sans Regular"/>
                </a:rPr>
                <a:t>dụng</a:t>
              </a:r>
              <a:endParaRPr lang="en-US" sz="3200" spc="114" dirty="0">
                <a:solidFill>
                  <a:srgbClr val="FFDB15"/>
                </a:solidFill>
                <a:latin typeface="Josefin Sans Regular"/>
              </a:endParaRPr>
            </a:p>
            <a:p>
              <a:pPr marL="827045" lvl="1" indent="-413522">
                <a:lnSpc>
                  <a:spcPts val="5362"/>
                </a:lnSpc>
                <a:buFont typeface="Arial"/>
                <a:buChar char="•"/>
              </a:pP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Tính</a:t>
              </a: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 </a:t>
              </a: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năng</a:t>
              </a: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 responsive </a:t>
              </a:r>
            </a:p>
            <a:p>
              <a:pPr marL="827045" lvl="1" indent="-413522">
                <a:lnSpc>
                  <a:spcPts val="5362"/>
                </a:lnSpc>
                <a:buFont typeface="Arial"/>
                <a:buChar char="•"/>
              </a:pP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Mobile-first framework</a:t>
              </a:r>
            </a:p>
            <a:p>
              <a:pPr marL="827045" lvl="1" indent="-413522">
                <a:lnSpc>
                  <a:spcPts val="5362"/>
                </a:lnSpc>
                <a:buFont typeface="Arial"/>
                <a:buChar char="•"/>
              </a:pP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Các</a:t>
              </a: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 </a:t>
              </a: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mẫu</a:t>
              </a: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 design pattern </a:t>
              </a: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có</a:t>
              </a: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 </a:t>
              </a: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sẵn</a:t>
              </a:r>
              <a:endParaRPr lang="en-US" sz="3200" spc="43" dirty="0">
                <a:solidFill>
                  <a:srgbClr val="FFDB15"/>
                </a:solidFill>
                <a:latin typeface="Arimo"/>
              </a:endParaRPr>
            </a:p>
            <a:p>
              <a:pPr marL="827045" lvl="1" indent="-413522">
                <a:lnSpc>
                  <a:spcPts val="5362"/>
                </a:lnSpc>
                <a:buFont typeface="Arial"/>
                <a:buChar char="•"/>
              </a:pP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Thư</a:t>
              </a: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 </a:t>
              </a: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viện</a:t>
              </a: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 components </a:t>
              </a: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và</a:t>
              </a: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 widgets </a:t>
              </a: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khổng</a:t>
              </a:r>
              <a:r>
                <a:rPr lang="en-US" sz="3200" spc="43" dirty="0">
                  <a:solidFill>
                    <a:srgbClr val="FFDB15"/>
                  </a:solidFill>
                  <a:latin typeface="Arimo"/>
                </a:rPr>
                <a:t> </a:t>
              </a:r>
              <a:r>
                <a:rPr lang="en-US" sz="3200" spc="43" dirty="0" err="1">
                  <a:solidFill>
                    <a:srgbClr val="FFDB15"/>
                  </a:solidFill>
                  <a:latin typeface="Arimo"/>
                </a:rPr>
                <a:t>lồ</a:t>
              </a:r>
              <a:endParaRPr lang="en-US" sz="3200" spc="43" dirty="0">
                <a:solidFill>
                  <a:srgbClr val="FFDB15"/>
                </a:solidFill>
                <a:latin typeface="Arimo"/>
              </a:endParaRPr>
            </a:p>
            <a:p>
              <a:pPr algn="l">
                <a:lnSpc>
                  <a:spcPts val="5362"/>
                </a:lnSpc>
              </a:pPr>
              <a:endParaRPr lang="en-US" sz="1436" spc="43" dirty="0">
                <a:solidFill>
                  <a:srgbClr val="FFDB15"/>
                </a:solidFill>
                <a:latin typeface="Arimo"/>
              </a:endParaRPr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0" y="12555061"/>
              <a:ext cx="12529280" cy="267999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>
                <a:lnSpc>
                  <a:spcPts val="5362"/>
                </a:lnSpc>
              </a:pPr>
              <a:endParaRPr/>
            </a:p>
            <a:p>
              <a:pPr>
                <a:lnSpc>
                  <a:spcPts val="5362"/>
                </a:lnSpc>
              </a:pPr>
              <a:endParaRPr/>
            </a:p>
            <a:p>
              <a:pPr algn="l">
                <a:lnSpc>
                  <a:spcPts val="5362"/>
                </a:lnSpc>
              </a:pPr>
              <a:endParaRPr/>
            </a:p>
          </p:txBody>
        </p:sp>
      </p:grpSp>
      <p:sp>
        <p:nvSpPr>
          <p:cNvPr id="8" name="AutoShape 8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9" name="Picture 9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289179" y="2057400"/>
            <a:ext cx="6172200" cy="6172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6288636" y="1028700"/>
            <a:ext cx="210021" cy="8229600"/>
          </a:xfrm>
          <a:prstGeom prst="rect">
            <a:avLst/>
          </a:prstGeom>
          <a:solidFill>
            <a:srgbClr val="020301"/>
          </a:solidFill>
        </p:spPr>
      </p:sp>
      <p:sp>
        <p:nvSpPr>
          <p:cNvPr id="3" name="TextBox 3"/>
          <p:cNvSpPr txBox="1"/>
          <p:nvPr/>
        </p:nvSpPr>
        <p:spPr>
          <a:xfrm>
            <a:off x="7480553" y="3894076"/>
            <a:ext cx="9778747" cy="18026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7040"/>
              </a:lnSpc>
            </a:pPr>
            <a:r>
              <a:rPr lang="en-US" sz="6399" spc="223">
                <a:solidFill>
                  <a:srgbClr val="020301"/>
                </a:solidFill>
                <a:latin typeface="Paytone One Bold"/>
              </a:rPr>
              <a:t>TÍNH NĂNG VƯỢT TRỘI CỦA BOOSTRAP</a:t>
            </a:r>
          </a:p>
        </p:txBody>
      </p:sp>
      <p:pic>
        <p:nvPicPr>
          <p:cNvPr id="4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2262752" y="3107967"/>
            <a:ext cx="2788680" cy="4071066"/>
          </a:xfrm>
          <a:prstGeom prst="rect">
            <a:avLst/>
          </a:prstGeom>
        </p:spPr>
      </p:pic>
      <p:sp>
        <p:nvSpPr>
          <p:cNvPr id="5" name="TextBox 5"/>
          <p:cNvSpPr txBox="1"/>
          <p:nvPr/>
        </p:nvSpPr>
        <p:spPr>
          <a:xfrm>
            <a:off x="1028700" y="8700253"/>
            <a:ext cx="6661716" cy="5580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514"/>
              </a:lnSpc>
            </a:pPr>
            <a:r>
              <a:rPr lang="en-US" sz="3224">
                <a:solidFill>
                  <a:srgbClr val="020301"/>
                </a:solidFill>
                <a:latin typeface="Josefin Sans Regular"/>
              </a:rPr>
              <a:t>Lập trình web - Nhóm 6</a:t>
            </a:r>
          </a:p>
        </p:txBody>
      </p:sp>
      <p:sp>
        <p:nvSpPr>
          <p:cNvPr id="6" name="AutoShape 6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2030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13405436" y="3123668"/>
            <a:ext cx="3853864" cy="6113232"/>
          </a:xfrm>
          <a:prstGeom prst="rect">
            <a:avLst/>
          </a:prstGeom>
          <a:solidFill>
            <a:srgbClr val="F3F5F9"/>
          </a:solidFill>
        </p:spPr>
      </p:sp>
      <p:pic>
        <p:nvPicPr>
          <p:cNvPr id="3" name="Picture 3"/>
          <p:cNvPicPr>
            <a:picLocks noChangeAspect="1"/>
          </p:cNvPicPr>
          <p:nvPr/>
        </p:nvPicPr>
        <p:blipFill>
          <a:blip r:embed="rId2">
            <a:alphaModFix amt="9999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1143000" y="4706253"/>
            <a:ext cx="4605767" cy="6723747"/>
          </a:xfrm>
          <a:prstGeom prst="rect">
            <a:avLst/>
          </a:prstGeom>
        </p:spPr>
      </p:pic>
      <p:sp>
        <p:nvSpPr>
          <p:cNvPr id="4" name="AutoShape 4"/>
          <p:cNvSpPr/>
          <p:nvPr/>
        </p:nvSpPr>
        <p:spPr>
          <a:xfrm>
            <a:off x="1028700" y="3145068"/>
            <a:ext cx="3853864" cy="6113232"/>
          </a:xfrm>
          <a:prstGeom prst="rect">
            <a:avLst/>
          </a:prstGeom>
          <a:solidFill>
            <a:srgbClr val="F3F5F9"/>
          </a:solidFill>
        </p:spPr>
      </p:sp>
      <p:sp>
        <p:nvSpPr>
          <p:cNvPr id="5" name="AutoShape 5"/>
          <p:cNvSpPr/>
          <p:nvPr/>
        </p:nvSpPr>
        <p:spPr>
          <a:xfrm>
            <a:off x="5156190" y="3145068"/>
            <a:ext cx="3853864" cy="6113232"/>
          </a:xfrm>
          <a:prstGeom prst="rect">
            <a:avLst/>
          </a:prstGeom>
          <a:solidFill>
            <a:srgbClr val="F3F5F9"/>
          </a:solidFill>
        </p:spPr>
      </p:sp>
      <p:sp>
        <p:nvSpPr>
          <p:cNvPr id="6" name="AutoShape 6"/>
          <p:cNvSpPr/>
          <p:nvPr/>
        </p:nvSpPr>
        <p:spPr>
          <a:xfrm>
            <a:off x="9277945" y="3123668"/>
            <a:ext cx="3853864" cy="6113232"/>
          </a:xfrm>
          <a:prstGeom prst="rect">
            <a:avLst/>
          </a:prstGeom>
          <a:solidFill>
            <a:srgbClr val="F3F5F9"/>
          </a:solidFill>
        </p:spPr>
      </p:sp>
      <p:sp>
        <p:nvSpPr>
          <p:cNvPr id="7" name="TextBox 7"/>
          <p:cNvSpPr txBox="1"/>
          <p:nvPr/>
        </p:nvSpPr>
        <p:spPr>
          <a:xfrm>
            <a:off x="3284289" y="1401802"/>
            <a:ext cx="11719423" cy="79621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5600" spc="112">
                <a:solidFill>
                  <a:srgbClr val="FFDB15"/>
                </a:solidFill>
                <a:latin typeface="Paytone One Bold"/>
              </a:rPr>
              <a:t>Các tính năng của Bootstrap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5342344" y="4304556"/>
            <a:ext cx="3481557" cy="43567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00"/>
              </a:lnSpc>
            </a:pPr>
            <a:r>
              <a:rPr lang="en-US" sz="3800">
                <a:solidFill>
                  <a:srgbClr val="020301"/>
                </a:solidFill>
                <a:latin typeface="Josefin Sans Regular"/>
              </a:rPr>
              <a:t>BOOTSTRAP  có chứa các tập nén của JavaScript, CSS và font</a:t>
            </a:r>
          </a:p>
          <a:p>
            <a:pPr algn="ctr">
              <a:lnSpc>
                <a:spcPts val="6000"/>
              </a:lnSpc>
            </a:pPr>
            <a:endParaRPr lang="en-US" sz="3800">
              <a:solidFill>
                <a:srgbClr val="020301"/>
              </a:solidFill>
              <a:latin typeface="Josefin Sans Regular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9757923" y="4470098"/>
            <a:ext cx="2893908" cy="35166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00"/>
              </a:lnSpc>
            </a:pPr>
            <a:r>
              <a:rPr lang="en-US" sz="4000">
                <a:solidFill>
                  <a:srgbClr val="020301"/>
                </a:solidFill>
                <a:latin typeface="Josefin Sans Regular"/>
              </a:rPr>
              <a:t>Tích hợp phần lớn các mã nguồn</a:t>
            </a:r>
          </a:p>
          <a:p>
            <a:pPr algn="ctr">
              <a:lnSpc>
                <a:spcPts val="3600"/>
              </a:lnSpc>
            </a:pPr>
            <a:endParaRPr lang="en-US" sz="4000">
              <a:solidFill>
                <a:srgbClr val="020301"/>
              </a:solidFill>
              <a:latin typeface="Josefin Sans Regular"/>
            </a:endParaRPr>
          </a:p>
        </p:txBody>
      </p:sp>
      <p:grpSp>
        <p:nvGrpSpPr>
          <p:cNvPr id="10" name="Group 10"/>
          <p:cNvGrpSpPr/>
          <p:nvPr/>
        </p:nvGrpSpPr>
        <p:grpSpPr>
          <a:xfrm>
            <a:off x="1269512" y="5006887"/>
            <a:ext cx="3372240" cy="2576403"/>
            <a:chOff x="0" y="0"/>
            <a:chExt cx="4496320" cy="3435204"/>
          </a:xfrm>
        </p:grpSpPr>
        <p:sp>
          <p:nvSpPr>
            <p:cNvPr id="11" name="TextBox 11"/>
            <p:cNvSpPr txBox="1"/>
            <p:nvPr/>
          </p:nvSpPr>
          <p:spPr>
            <a:xfrm>
              <a:off x="0" y="-489105"/>
              <a:ext cx="4496320" cy="89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endParaRPr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315709" y="467054"/>
              <a:ext cx="3858544" cy="296815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999"/>
                </a:lnSpc>
              </a:pPr>
              <a:r>
                <a:rPr lang="en-US" sz="3999">
                  <a:solidFill>
                    <a:srgbClr val="020301"/>
                  </a:solidFill>
                  <a:latin typeface="Josefin Sans Regular"/>
                </a:rPr>
                <a:t>Cấu trúc đơn giản, gọn gàng</a:t>
              </a:r>
            </a:p>
          </p:txBody>
        </p:sp>
      </p:grpSp>
      <p:sp>
        <p:nvSpPr>
          <p:cNvPr id="13" name="TextBox 13"/>
          <p:cNvSpPr txBox="1"/>
          <p:nvPr/>
        </p:nvSpPr>
        <p:spPr>
          <a:xfrm>
            <a:off x="13885414" y="3868416"/>
            <a:ext cx="2893908" cy="45427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999"/>
              </a:lnSpc>
            </a:pPr>
            <a:r>
              <a:rPr lang="en-US" sz="3999">
                <a:solidFill>
                  <a:srgbClr val="020301"/>
                </a:solidFill>
                <a:latin typeface="Josefin Sans Regular"/>
              </a:rPr>
              <a:t>Nếu tích hợp với jQuery, bạn có thể tái sử dụng components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B1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028700" y="1028700"/>
            <a:ext cx="12405380" cy="2930657"/>
            <a:chOff x="0" y="0"/>
            <a:chExt cx="16540506" cy="3907543"/>
          </a:xfrm>
        </p:grpSpPr>
        <p:sp>
          <p:nvSpPr>
            <p:cNvPr id="3" name="TextBox 3"/>
            <p:cNvSpPr txBox="1"/>
            <p:nvPr/>
          </p:nvSpPr>
          <p:spPr>
            <a:xfrm>
              <a:off x="0" y="66675"/>
              <a:ext cx="16540506" cy="242580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7040"/>
                </a:lnSpc>
              </a:pPr>
              <a:r>
                <a:rPr lang="en-US" sz="6399" spc="223">
                  <a:solidFill>
                    <a:srgbClr val="020301"/>
                  </a:solidFill>
                  <a:latin typeface="Paytone One Bold"/>
                </a:rPr>
                <a:t>HƯỚNG DẪN SỬ DỤNG BOOSTRAP</a:t>
              </a:r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3003656"/>
              <a:ext cx="13679969" cy="90106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5460"/>
                </a:lnSpc>
              </a:pPr>
              <a:r>
                <a:rPr lang="en-US" sz="4200" spc="151">
                  <a:solidFill>
                    <a:srgbClr val="020301"/>
                  </a:solidFill>
                  <a:latin typeface="Paytone One Bold"/>
                </a:rPr>
                <a:t>CÁC VERSION CỦA BOOTSTAP</a:t>
              </a:r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1028700" y="9456203"/>
            <a:ext cx="6661716" cy="43243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20301"/>
                </a:solidFill>
                <a:latin typeface="Josefin Sans Regular"/>
              </a:rPr>
              <a:t>Lập trình web - Nhóm 6</a:t>
            </a:r>
          </a:p>
        </p:txBody>
      </p:sp>
      <p:pic>
        <p:nvPicPr>
          <p:cNvPr id="6" name="Picture 6"/>
          <p:cNvPicPr>
            <a:picLocks noChangeAspect="1"/>
          </p:cNvPicPr>
          <p:nvPr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14363700" y="-1218297"/>
            <a:ext cx="4605767" cy="6723747"/>
          </a:xfrm>
          <a:prstGeom prst="rect">
            <a:avLst/>
          </a:prstGeom>
        </p:spPr>
      </p:pic>
      <p:sp>
        <p:nvSpPr>
          <p:cNvPr id="7" name="AutoShape 7"/>
          <p:cNvSpPr/>
          <p:nvPr/>
        </p:nvSpPr>
        <p:spPr>
          <a:xfrm>
            <a:off x="-762000" y="4783532"/>
            <a:ext cx="19812000" cy="152400"/>
          </a:xfrm>
          <a:prstGeom prst="rect">
            <a:avLst/>
          </a:prstGeom>
          <a:solidFill>
            <a:srgbClr val="020301"/>
          </a:solidFill>
        </p:spPr>
      </p:sp>
      <p:grpSp>
        <p:nvGrpSpPr>
          <p:cNvPr id="8" name="Group 8"/>
          <p:cNvGrpSpPr/>
          <p:nvPr/>
        </p:nvGrpSpPr>
        <p:grpSpPr>
          <a:xfrm>
            <a:off x="-560292" y="4631132"/>
            <a:ext cx="4558085" cy="3247848"/>
            <a:chOff x="0" y="0"/>
            <a:chExt cx="6077446" cy="4330464"/>
          </a:xfrm>
        </p:grpSpPr>
        <p:sp>
          <p:nvSpPr>
            <p:cNvPr id="9" name="TextBox 9"/>
            <p:cNvSpPr txBox="1"/>
            <p:nvPr/>
          </p:nvSpPr>
          <p:spPr>
            <a:xfrm>
              <a:off x="0" y="1555750"/>
              <a:ext cx="6077446" cy="89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4200" spc="260">
                  <a:solidFill>
                    <a:srgbClr val="020301"/>
                  </a:solidFill>
                  <a:latin typeface="Josefin Sans Regular Bold"/>
                </a:rPr>
                <a:t>V1.X</a:t>
              </a: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426728" y="2528334"/>
              <a:ext cx="5215398" cy="2411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020301"/>
                  </a:solidFill>
                  <a:latin typeface="Josefin Sans Regular"/>
                </a:rPr>
                <a:t>Phiên bản đầu tiên 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020301"/>
                  </a:solidFill>
                  <a:latin typeface="Josefin Sans Regular"/>
                </a:rPr>
                <a:t>của Bootstrap</a:t>
              </a:r>
            </a:p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020301"/>
                  </a:solidFill>
                  <a:latin typeface="Josefin Sans Regular"/>
                </a:rPr>
                <a:t>chưa hỗ trợ mobile</a:t>
              </a:r>
            </a:p>
            <a:p>
              <a:pPr algn="ctr">
                <a:lnSpc>
                  <a:spcPts val="3600"/>
                </a:lnSpc>
              </a:pPr>
              <a:endParaRPr lang="en-US" sz="2400" spc="127">
                <a:solidFill>
                  <a:srgbClr val="020301"/>
                </a:solidFill>
                <a:latin typeface="Josefin Sans Regular"/>
              </a:endParaRPr>
            </a:p>
          </p:txBody>
        </p:sp>
        <p:pic>
          <p:nvPicPr>
            <p:cNvPr id="11" name="Picture 11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89473" y="0"/>
              <a:ext cx="698500" cy="698500"/>
            </a:xfrm>
            <a:prstGeom prst="rect">
              <a:avLst/>
            </a:prstGeom>
          </p:spPr>
        </p:pic>
      </p:grpSp>
      <p:grpSp>
        <p:nvGrpSpPr>
          <p:cNvPr id="12" name="Group 12"/>
          <p:cNvGrpSpPr/>
          <p:nvPr/>
        </p:nvGrpSpPr>
        <p:grpSpPr>
          <a:xfrm>
            <a:off x="2950654" y="4631132"/>
            <a:ext cx="4558085" cy="4162248"/>
            <a:chOff x="0" y="0"/>
            <a:chExt cx="6077446" cy="5549664"/>
          </a:xfrm>
        </p:grpSpPr>
        <p:sp>
          <p:nvSpPr>
            <p:cNvPr id="13" name="TextBox 13"/>
            <p:cNvSpPr txBox="1"/>
            <p:nvPr/>
          </p:nvSpPr>
          <p:spPr>
            <a:xfrm>
              <a:off x="0" y="1555750"/>
              <a:ext cx="6077446" cy="89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4200" spc="260">
                  <a:solidFill>
                    <a:srgbClr val="020301"/>
                  </a:solidFill>
                  <a:latin typeface="Josefin Sans Regular Bold"/>
                </a:rPr>
                <a:t>V2.X</a:t>
              </a:r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426728" y="2528334"/>
              <a:ext cx="5215398" cy="36309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020301"/>
                  </a:solidFill>
                  <a:latin typeface="Josefin Sans Regular"/>
                </a:rPr>
                <a:t>Bổ sung Grid-Layout 12 cột, thêm một số components mới, thay đổi một vài thành phần sẵn có. Vẫn chưa hỗ trợ Mobile</a:t>
              </a:r>
            </a:p>
          </p:txBody>
        </p:sp>
        <p:pic>
          <p:nvPicPr>
            <p:cNvPr id="15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89473" y="0"/>
              <a:ext cx="698500" cy="698500"/>
            </a:xfrm>
            <a:prstGeom prst="rect">
              <a:avLst/>
            </a:prstGeom>
          </p:spPr>
        </p:pic>
      </p:grpSp>
      <p:grpSp>
        <p:nvGrpSpPr>
          <p:cNvPr id="16" name="Group 16"/>
          <p:cNvGrpSpPr/>
          <p:nvPr/>
        </p:nvGrpSpPr>
        <p:grpSpPr>
          <a:xfrm>
            <a:off x="7016239" y="4631132"/>
            <a:ext cx="4558085" cy="3705048"/>
            <a:chOff x="0" y="0"/>
            <a:chExt cx="6077446" cy="4940064"/>
          </a:xfrm>
        </p:grpSpPr>
        <p:sp>
          <p:nvSpPr>
            <p:cNvPr id="17" name="TextBox 17"/>
            <p:cNvSpPr txBox="1"/>
            <p:nvPr/>
          </p:nvSpPr>
          <p:spPr>
            <a:xfrm>
              <a:off x="0" y="1555750"/>
              <a:ext cx="6077446" cy="89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4200" spc="260">
                  <a:solidFill>
                    <a:srgbClr val="020301"/>
                  </a:solidFill>
                  <a:latin typeface="Josefin Sans Regular Bold"/>
                </a:rPr>
                <a:t>V3.X</a:t>
              </a:r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426728" y="2528334"/>
              <a:ext cx="5215398" cy="30213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020301"/>
                  </a:solidFill>
                  <a:latin typeface="Josefin Sans Regular"/>
                </a:rPr>
                <a:t>Các thành phần được thiết kế lại theo phong cách flat design. Và lần đấu tiên hỗ trợ các thiết bị Mobile</a:t>
              </a:r>
            </a:p>
          </p:txBody>
        </p:sp>
        <p:pic>
          <p:nvPicPr>
            <p:cNvPr id="19" name="Picture 19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85176" y="0"/>
              <a:ext cx="698500" cy="698500"/>
            </a:xfrm>
            <a:prstGeom prst="rect">
              <a:avLst/>
            </a:prstGeom>
          </p:spPr>
        </p:pic>
      </p:grpSp>
      <p:sp>
        <p:nvSpPr>
          <p:cNvPr id="20" name="AutoShape 20"/>
          <p:cNvSpPr/>
          <p:nvPr/>
        </p:nvSpPr>
        <p:spPr>
          <a:xfrm>
            <a:off x="18002863" y="-233785"/>
            <a:ext cx="567624" cy="10768576"/>
          </a:xfrm>
          <a:prstGeom prst="rect">
            <a:avLst/>
          </a:prstGeom>
          <a:solidFill>
            <a:srgbClr val="020301"/>
          </a:solidFill>
        </p:spPr>
      </p:sp>
      <p:grpSp>
        <p:nvGrpSpPr>
          <p:cNvPr id="21" name="Group 21"/>
          <p:cNvGrpSpPr/>
          <p:nvPr/>
        </p:nvGrpSpPr>
        <p:grpSpPr>
          <a:xfrm>
            <a:off x="10924836" y="4631132"/>
            <a:ext cx="4558085" cy="3247848"/>
            <a:chOff x="0" y="0"/>
            <a:chExt cx="6077446" cy="4330464"/>
          </a:xfrm>
        </p:grpSpPr>
        <p:sp>
          <p:nvSpPr>
            <p:cNvPr id="22" name="TextBox 22"/>
            <p:cNvSpPr txBox="1"/>
            <p:nvPr/>
          </p:nvSpPr>
          <p:spPr>
            <a:xfrm>
              <a:off x="0" y="1555750"/>
              <a:ext cx="6077446" cy="89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4200" spc="260">
                  <a:solidFill>
                    <a:srgbClr val="020301"/>
                  </a:solidFill>
                  <a:latin typeface="Josefin Sans Regular Bold"/>
                </a:rPr>
                <a:t>V4.X</a:t>
              </a:r>
            </a:p>
          </p:txBody>
        </p:sp>
        <p:sp>
          <p:nvSpPr>
            <p:cNvPr id="23" name="TextBox 23"/>
            <p:cNvSpPr txBox="1"/>
            <p:nvPr/>
          </p:nvSpPr>
          <p:spPr>
            <a:xfrm>
              <a:off x="426728" y="2528334"/>
              <a:ext cx="5215398" cy="24117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020301"/>
                  </a:solidFill>
                  <a:latin typeface="Josefin Sans Regular"/>
                </a:rPr>
                <a:t>Viết lại hoàn toàn Boostrap 3 và được đánh giá là dễ sử dụng hơn các bản trước</a:t>
              </a:r>
            </a:p>
          </p:txBody>
        </p:sp>
        <p:pic>
          <p:nvPicPr>
            <p:cNvPr id="24" name="Picture 2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89473" y="0"/>
              <a:ext cx="698500" cy="698500"/>
            </a:xfrm>
            <a:prstGeom prst="rect">
              <a:avLst/>
            </a:prstGeom>
          </p:spPr>
        </p:pic>
      </p:grpSp>
      <p:grpSp>
        <p:nvGrpSpPr>
          <p:cNvPr id="25" name="Group 25"/>
          <p:cNvGrpSpPr/>
          <p:nvPr/>
        </p:nvGrpSpPr>
        <p:grpSpPr>
          <a:xfrm>
            <a:off x="14491915" y="4631132"/>
            <a:ext cx="4558085" cy="2333448"/>
            <a:chOff x="0" y="0"/>
            <a:chExt cx="6077446" cy="3111264"/>
          </a:xfrm>
        </p:grpSpPr>
        <p:sp>
          <p:nvSpPr>
            <p:cNvPr id="26" name="TextBox 26"/>
            <p:cNvSpPr txBox="1"/>
            <p:nvPr/>
          </p:nvSpPr>
          <p:spPr>
            <a:xfrm>
              <a:off x="0" y="1555750"/>
              <a:ext cx="6077446" cy="891445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5334"/>
                </a:lnSpc>
              </a:pPr>
              <a:r>
                <a:rPr lang="en-US" sz="4200" spc="260">
                  <a:solidFill>
                    <a:srgbClr val="020301"/>
                  </a:solidFill>
                  <a:latin typeface="Josefin Sans Regular Bold"/>
                </a:rPr>
                <a:t>V5.X</a:t>
              </a:r>
            </a:p>
          </p:txBody>
        </p:sp>
        <p:sp>
          <p:nvSpPr>
            <p:cNvPr id="27" name="TextBox 27"/>
            <p:cNvSpPr txBox="1"/>
            <p:nvPr/>
          </p:nvSpPr>
          <p:spPr>
            <a:xfrm>
              <a:off x="426728" y="2528334"/>
              <a:ext cx="5215398" cy="119253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3600"/>
                </a:lnSpc>
              </a:pPr>
              <a:r>
                <a:rPr lang="en-US" sz="2400" spc="127">
                  <a:solidFill>
                    <a:srgbClr val="020301"/>
                  </a:solidFill>
                  <a:latin typeface="Josefin Sans Regular"/>
                </a:rPr>
                <a:t>Phiên bản mới nhất của Bootstrap</a:t>
              </a:r>
            </a:p>
          </p:txBody>
        </p:sp>
        <p:pic>
          <p:nvPicPr>
            <p:cNvPr id="28" name="Picture 28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xmlns="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2689473" y="0"/>
              <a:ext cx="698500" cy="6985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</TotalTime>
  <Words>1571</Words>
  <Application>Microsoft Office PowerPoint</Application>
  <PresentationFormat>Custom</PresentationFormat>
  <Paragraphs>277</Paragraphs>
  <Slides>36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52" baseType="lpstr">
      <vt:lpstr>Arial</vt:lpstr>
      <vt:lpstr>Muli Regular Bold</vt:lpstr>
      <vt:lpstr>Josefin Sans Regular</vt:lpstr>
      <vt:lpstr>Calibri</vt:lpstr>
      <vt:lpstr>Rokkitt Black</vt:lpstr>
      <vt:lpstr>Arimo Bold</vt:lpstr>
      <vt:lpstr>Rokkitt Light Bold</vt:lpstr>
      <vt:lpstr>Paytone One Bold</vt:lpstr>
      <vt:lpstr>Amazing Grotesk Ultra Bold</vt:lpstr>
      <vt:lpstr>Bungee Bold</vt:lpstr>
      <vt:lpstr>Arimo</vt:lpstr>
      <vt:lpstr>Josefin Sans Regular Bold</vt:lpstr>
      <vt:lpstr>Muli Black</vt:lpstr>
      <vt:lpstr>Muli Black Bold</vt:lpstr>
      <vt:lpstr>Muli Regular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Boostrap</dc:title>
  <cp:lastModifiedBy>Windows User</cp:lastModifiedBy>
  <cp:revision>8</cp:revision>
  <dcterms:created xsi:type="dcterms:W3CDTF">2006-08-16T00:00:00Z</dcterms:created>
  <dcterms:modified xsi:type="dcterms:W3CDTF">2021-10-13T04:14:43Z</dcterms:modified>
  <dc:identifier>DAEr2MIfok4</dc:identifier>
</cp:coreProperties>
</file>